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xls" ContentType="application/vnd.ms-exce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557" r:id="rId2"/>
    <p:sldId id="553" r:id="rId3"/>
    <p:sldId id="554" r:id="rId4"/>
    <p:sldId id="555" r:id="rId5"/>
    <p:sldId id="550" r:id="rId6"/>
    <p:sldId id="552" r:id="rId7"/>
    <p:sldId id="551" r:id="rId8"/>
    <p:sldId id="566" r:id="rId9"/>
    <p:sldId id="567" r:id="rId10"/>
    <p:sldId id="565" r:id="rId11"/>
    <p:sldId id="568" r:id="rId12"/>
    <p:sldId id="545" r:id="rId13"/>
    <p:sldId id="562" r:id="rId14"/>
    <p:sldId id="570" r:id="rId15"/>
    <p:sldId id="571"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288" r:id="rId52"/>
    <p:sldId id="357" r:id="rId53"/>
    <p:sldId id="356" r:id="rId54"/>
    <p:sldId id="386" r:id="rId55"/>
    <p:sldId id="387" r:id="rId56"/>
    <p:sldId id="388" r:id="rId57"/>
    <p:sldId id="417" r:id="rId58"/>
    <p:sldId id="470" r:id="rId59"/>
    <p:sldId id="421" r:id="rId60"/>
    <p:sldId id="426" r:id="rId61"/>
    <p:sldId id="422" r:id="rId62"/>
    <p:sldId id="449" r:id="rId63"/>
    <p:sldId id="423" r:id="rId64"/>
    <p:sldId id="483" r:id="rId65"/>
    <p:sldId id="500" r:id="rId66"/>
    <p:sldId id="505" r:id="rId67"/>
    <p:sldId id="510" r:id="rId68"/>
    <p:sldId id="511" r:id="rId69"/>
    <p:sldId id="514" r:id="rId70"/>
    <p:sldId id="523" r:id="rId71"/>
    <p:sldId id="544" r:id="rId72"/>
    <p:sldId id="338"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EF2DD8"/>
    <a:srgbClr val="0000CC"/>
    <a:srgbClr val="26D43B"/>
    <a:srgbClr val="B4605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737" autoAdjust="0"/>
  </p:normalViewPr>
  <p:slideViewPr>
    <p:cSldViewPr>
      <p:cViewPr>
        <p:scale>
          <a:sx n="56" d="100"/>
          <a:sy n="56" d="100"/>
        </p:scale>
        <p:origin x="-1757" y="-61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file:///C:\Documents%20and%20Settings\Staff\Desktop\Updated\Figure.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kathy.hoyt\Local%20Settings\Temporary%20Internet%20Files\Content.Outlook\RAW4PU18\FTF%20Trend%20Master%20Pla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7.xml.rels><?xml version="1.0" encoding="UTF-8" standalone="yes"?>
<Relationships xmlns="http://schemas.openxmlformats.org/package/2006/relationships"><Relationship Id="rId2" Type="http://schemas.openxmlformats.org/officeDocument/2006/relationships/oleObject" Target="file:///C:\Documents%20and%20Settings\Staff\Desktop\Updated\Figure.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oleObject" Target="file:///C:\Documents%20and%20Settings\Staff\Desktop\Updated\Figure.xlsx"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oleObject" Target="file:///C:\Documents%20and%20Settings\Staff\Desktop\Updated\Figure.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Sheet1!$B$1</c:f>
              <c:strCache>
                <c:ptCount val="1"/>
                <c:pt idx="0">
                  <c:v>Enrollment</c:v>
                </c:pt>
              </c:strCache>
            </c:strRef>
          </c:tx>
          <c:dLbls>
            <c:dLbl>
              <c:idx val="5"/>
              <c:spPr>
                <a:noFill/>
              </c:spPr>
              <c:txPr>
                <a:bodyPr/>
                <a:lstStyle/>
                <a:p>
                  <a:pPr>
                    <a:defRPr>
                      <a:solidFill>
                        <a:schemeClr val="tx1"/>
                      </a:solidFill>
                    </a:defRPr>
                  </a:pPr>
                  <a:endParaRPr lang="en-US"/>
                </a:p>
              </c:txPr>
            </c:dLbl>
            <c:dLblPos val="outEnd"/>
            <c:showVal val="1"/>
          </c:dLbls>
          <c:cat>
            <c:strRef>
              <c:f>Sheet1!$A$2:$A$7</c:f>
              <c:strCache>
                <c:ptCount val="6"/>
                <c:pt idx="0">
                  <c:v>FY 2006</c:v>
                </c:pt>
                <c:pt idx="1">
                  <c:v>FY 2007</c:v>
                </c:pt>
                <c:pt idx="2">
                  <c:v>FY 2008</c:v>
                </c:pt>
                <c:pt idx="3">
                  <c:v>FY 2009</c:v>
                </c:pt>
                <c:pt idx="4">
                  <c:v>FY 2010</c:v>
                </c:pt>
                <c:pt idx="5">
                  <c:v>FY 2011</c:v>
                </c:pt>
              </c:strCache>
            </c:strRef>
          </c:cat>
          <c:val>
            <c:numRef>
              <c:f>Sheet1!$B$2:$B$7</c:f>
              <c:numCache>
                <c:formatCode>_(* #,##0_);_(* \(#,##0\);_(* "-"_);_(@_)</c:formatCode>
                <c:ptCount val="6"/>
                <c:pt idx="0">
                  <c:v>177230</c:v>
                </c:pt>
                <c:pt idx="1">
                  <c:v>195380</c:v>
                </c:pt>
                <c:pt idx="2">
                  <c:v>198016</c:v>
                </c:pt>
                <c:pt idx="3">
                  <c:v>207760</c:v>
                </c:pt>
                <c:pt idx="4">
                  <c:v>220583</c:v>
                </c:pt>
                <c:pt idx="5">
                  <c:v>225198</c:v>
                </c:pt>
              </c:numCache>
            </c:numRef>
          </c:val>
        </c:ser>
        <c:axId val="94425088"/>
        <c:axId val="94426624"/>
      </c:barChart>
      <c:catAx>
        <c:axId val="94425088"/>
        <c:scaling>
          <c:orientation val="minMax"/>
        </c:scaling>
        <c:axPos val="b"/>
        <c:tickLblPos val="nextTo"/>
        <c:crossAx val="94426624"/>
        <c:crosses val="autoZero"/>
        <c:auto val="1"/>
        <c:lblAlgn val="ctr"/>
        <c:lblOffset val="100"/>
      </c:catAx>
      <c:valAx>
        <c:axId val="94426624"/>
        <c:scaling>
          <c:orientation val="minMax"/>
          <c:max val="250000"/>
          <c:min val="100000"/>
        </c:scaling>
        <c:axPos val="l"/>
        <c:majorGridlines/>
        <c:numFmt formatCode="_(* #,##0_);_(* \(#,##0\);_(* &quot;-&quot;_);_(@_)" sourceLinked="1"/>
        <c:tickLblPos val="nextTo"/>
        <c:crossAx val="94425088"/>
        <c:crosses val="autoZero"/>
        <c:crossBetween val="between"/>
        <c:majorUnit val="25000"/>
      </c:valAx>
    </c:plotArea>
    <c:plotVisOnly val="1"/>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roundedCorners val="1"/>
  <c:style val="5"/>
  <c:clrMapOvr bg1="lt1" tx1="dk1" bg2="lt2" tx2="dk2" accent1="accent1" accent2="accent2" accent3="accent3" accent4="accent4" accent5="accent5" accent6="accent6" hlink="hlink" folHlink="folHlink"/>
  <c:pivotSource>
    <c:name>[Figure.xlsx]F11!PivotTable10</c:name>
    <c:fmtId val="-1"/>
  </c:pivotSource>
  <c:chart>
    <c:autoTitleDeleted val="1"/>
    <c:pivotFmts>
      <c:pivotFmt>
        <c:idx val="0"/>
        <c:dLbl>
          <c:idx val="0"/>
          <c:spPr/>
          <c:txPr>
            <a:bodyPr/>
            <a:lstStyle/>
            <a:p>
              <a:pPr>
                <a:defRPr/>
              </a:pPr>
              <a:endParaRPr lang="en-US"/>
            </a:p>
          </c:txPr>
          <c:dLblPos val="outEnd"/>
          <c:showVal val="1"/>
        </c:dLbl>
      </c:pivotFmt>
      <c:pivotFmt>
        <c:idx val="1"/>
        <c:marker>
          <c:symbol val="none"/>
        </c:marker>
        <c:dLbl>
          <c:idx val="0"/>
          <c:spPr/>
          <c:txPr>
            <a:bodyPr/>
            <a:lstStyle/>
            <a:p>
              <a:pPr>
                <a:defRPr/>
              </a:pPr>
              <a:endParaRPr lang="en-US"/>
            </a:p>
          </c:txPr>
          <c:dLblPos val="outEnd"/>
          <c:showVal val="1"/>
        </c:dLbl>
      </c:pivotFmt>
      <c:pivotFmt>
        <c:idx val="2"/>
        <c:marker>
          <c:symbol val="none"/>
        </c:marker>
        <c:dLbl>
          <c:idx val="0"/>
          <c:spPr/>
          <c:txPr>
            <a:bodyPr/>
            <a:lstStyle/>
            <a:p>
              <a:pPr>
                <a:defRPr/>
              </a:pPr>
              <a:endParaRPr lang="en-US"/>
            </a:p>
          </c:txPr>
          <c:dLblPos val="outEnd"/>
          <c:showVal val="1"/>
        </c:dLbl>
      </c:pivotFmt>
    </c:pivotFmts>
    <c:plotArea>
      <c:layout>
        <c:manualLayout>
          <c:layoutTarget val="inner"/>
          <c:xMode val="edge"/>
          <c:yMode val="edge"/>
          <c:x val="0.23499400398226117"/>
          <c:y val="7.5012740703634803E-3"/>
          <c:w val="0.72556272060819982"/>
          <c:h val="0.93179436069497346"/>
        </c:manualLayout>
      </c:layout>
      <c:barChart>
        <c:barDir val="bar"/>
        <c:grouping val="clustered"/>
        <c:ser>
          <c:idx val="0"/>
          <c:order val="0"/>
          <c:tx>
            <c:strRef>
              <c:f>'F11'!$B$19:$B$20</c:f>
              <c:strCache>
                <c:ptCount val="1"/>
                <c:pt idx="0">
                  <c:v>Total</c:v>
                </c:pt>
              </c:strCache>
            </c:strRef>
          </c:tx>
          <c:cat>
            <c:strRef>
              <c:f>'F11'!$A$21:$A$49</c:f>
              <c:strCache>
                <c:ptCount val="29"/>
                <c:pt idx="0">
                  <c:v>Legal Professions</c:v>
                </c:pt>
                <c:pt idx="1">
                  <c:v>Psychology</c:v>
                </c:pt>
                <c:pt idx="2">
                  <c:v>Visual &amp; Performing Arts</c:v>
                </c:pt>
                <c:pt idx="3">
                  <c:v>Biological &amp; Biomedical Sciences</c:v>
                </c:pt>
                <c:pt idx="4">
                  <c:v>Communication, Journalism</c:v>
                </c:pt>
                <c:pt idx="5">
                  <c:v>English Language &amp; Literature</c:v>
                </c:pt>
                <c:pt idx="6">
                  <c:v>Social Sciences</c:v>
                </c:pt>
                <c:pt idx="7">
                  <c:v>Personal &amp; Culinary Services</c:v>
                </c:pt>
                <c:pt idx="8">
                  <c:v>Family &amp; Consumer Sciences</c:v>
                </c:pt>
                <c:pt idx="9">
                  <c:v>Parks, Recreation, Leisure, Fitness</c:v>
                </c:pt>
                <c:pt idx="10">
                  <c:v>Foreign Languages, Literatures</c:v>
                </c:pt>
                <c:pt idx="11">
                  <c:v>History</c:v>
                </c:pt>
                <c:pt idx="12">
                  <c:v>Multi/Interdisciplinary Studies</c:v>
                </c:pt>
                <c:pt idx="13">
                  <c:v>Security &amp; Protective Services</c:v>
                </c:pt>
                <c:pt idx="14">
                  <c:v>Public Admin. &amp; Social Service</c:v>
                </c:pt>
                <c:pt idx="15">
                  <c:v>Philosophy &amp; Religious Studies</c:v>
                </c:pt>
                <c:pt idx="16">
                  <c:v>Mathematics and Statistics</c:v>
                </c:pt>
                <c:pt idx="17">
                  <c:v>Physical Sciences</c:v>
                </c:pt>
                <c:pt idx="18">
                  <c:v>Transportation &amp; Materials Moving</c:v>
                </c:pt>
                <c:pt idx="19">
                  <c:v>Agriculture, Agriculture Operations</c:v>
                </c:pt>
                <c:pt idx="20">
                  <c:v>Liberal Arts &amp; Sci; General Studies</c:v>
                </c:pt>
                <c:pt idx="21">
                  <c:v>Architecture</c:v>
                </c:pt>
                <c:pt idx="22">
                  <c:v>Business, Management, Marketing</c:v>
                </c:pt>
                <c:pt idx="23">
                  <c:v>Computer &amp; Information Sciences</c:v>
                </c:pt>
                <c:pt idx="24">
                  <c:v>Natural Resources &amp; Conservation</c:v>
                </c:pt>
                <c:pt idx="25">
                  <c:v>Education</c:v>
                </c:pt>
                <c:pt idx="26">
                  <c:v>Engineering Technologies</c:v>
                </c:pt>
                <c:pt idx="27">
                  <c:v>Health Professions</c:v>
                </c:pt>
                <c:pt idx="28">
                  <c:v>Engineering</c:v>
                </c:pt>
              </c:strCache>
            </c:strRef>
          </c:cat>
          <c:val>
            <c:numRef>
              <c:f>'F11'!$B$21:$B$49</c:f>
              <c:numCache>
                <c:formatCode>"$"#,##0</c:formatCode>
                <c:ptCount val="29"/>
                <c:pt idx="0">
                  <c:v>21420</c:v>
                </c:pt>
                <c:pt idx="1">
                  <c:v>21579.934959349492</c:v>
                </c:pt>
                <c:pt idx="2">
                  <c:v>22417.666666666657</c:v>
                </c:pt>
                <c:pt idx="3">
                  <c:v>23314.254901960783</c:v>
                </c:pt>
                <c:pt idx="4">
                  <c:v>23571.959697732997</c:v>
                </c:pt>
                <c:pt idx="5">
                  <c:v>23785.347826086956</c:v>
                </c:pt>
                <c:pt idx="6">
                  <c:v>23866.488322717782</c:v>
                </c:pt>
                <c:pt idx="7">
                  <c:v>24169.882352941157</c:v>
                </c:pt>
                <c:pt idx="8">
                  <c:v>24323.423423423574</c:v>
                </c:pt>
                <c:pt idx="9">
                  <c:v>24838.793650793661</c:v>
                </c:pt>
                <c:pt idx="10">
                  <c:v>25144</c:v>
                </c:pt>
                <c:pt idx="11">
                  <c:v>25510.449438202249</c:v>
                </c:pt>
                <c:pt idx="12">
                  <c:v>25740.387096774306</c:v>
                </c:pt>
                <c:pt idx="13">
                  <c:v>26091.573770491803</c:v>
                </c:pt>
                <c:pt idx="14">
                  <c:v>26236.633093525172</c:v>
                </c:pt>
                <c:pt idx="15">
                  <c:v>26505.81818181818</c:v>
                </c:pt>
                <c:pt idx="16">
                  <c:v>27229.130434782608</c:v>
                </c:pt>
                <c:pt idx="17">
                  <c:v>27308.928571428572</c:v>
                </c:pt>
                <c:pt idx="18">
                  <c:v>27461.279999999992</c:v>
                </c:pt>
                <c:pt idx="19">
                  <c:v>28640.023121387283</c:v>
                </c:pt>
                <c:pt idx="20">
                  <c:v>29054.743628185897</c:v>
                </c:pt>
                <c:pt idx="21">
                  <c:v>30948.838095238101</c:v>
                </c:pt>
                <c:pt idx="22">
                  <c:v>32325.695597484257</c:v>
                </c:pt>
                <c:pt idx="23">
                  <c:v>34237.525423728774</c:v>
                </c:pt>
                <c:pt idx="24">
                  <c:v>34604.740740740584</c:v>
                </c:pt>
                <c:pt idx="25">
                  <c:v>38414.899530516435</c:v>
                </c:pt>
                <c:pt idx="26">
                  <c:v>43787.323383084578</c:v>
                </c:pt>
                <c:pt idx="27">
                  <c:v>46537.058911260261</c:v>
                </c:pt>
                <c:pt idx="28">
                  <c:v>56853.39467312349</c:v>
                </c:pt>
              </c:numCache>
            </c:numRef>
          </c:val>
        </c:ser>
        <c:dLbls>
          <c:showVal val="1"/>
        </c:dLbls>
        <c:axId val="65230720"/>
        <c:axId val="65232256"/>
      </c:barChart>
      <c:catAx>
        <c:axId val="65230720"/>
        <c:scaling>
          <c:orientation val="minMax"/>
        </c:scaling>
        <c:axPos val="l"/>
        <c:tickLblPos val="nextTo"/>
        <c:txPr>
          <a:bodyPr/>
          <a:lstStyle/>
          <a:p>
            <a:pPr>
              <a:defRPr sz="1100"/>
            </a:pPr>
            <a:endParaRPr lang="en-US"/>
          </a:p>
        </c:txPr>
        <c:crossAx val="65232256"/>
        <c:crosses val="autoZero"/>
        <c:auto val="1"/>
        <c:lblAlgn val="ctr"/>
        <c:lblOffset val="100"/>
      </c:catAx>
      <c:valAx>
        <c:axId val="65232256"/>
        <c:scaling>
          <c:orientation val="minMax"/>
          <c:max val="70000"/>
          <c:min val="10000"/>
        </c:scaling>
        <c:axPos val="b"/>
        <c:majorGridlines/>
        <c:numFmt formatCode="&quot;$&quot;#,##0" sourceLinked="1"/>
        <c:tickLblPos val="nextTo"/>
        <c:crossAx val="65230720"/>
        <c:crosses val="autoZero"/>
        <c:crossBetween val="between"/>
        <c:majorUnit val="10000"/>
      </c:valAx>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7.9744940790939023E-2"/>
          <c:y val="1.5059430071241093E-2"/>
          <c:w val="0.89405137178365468"/>
          <c:h val="0.74250637420322463"/>
        </c:manualLayout>
      </c:layout>
      <c:lineChart>
        <c:grouping val="standard"/>
        <c:ser>
          <c:idx val="0"/>
          <c:order val="0"/>
          <c:tx>
            <c:strRef>
              <c:f>'Enrollment Trend Mix'!$A$35</c:f>
              <c:strCache>
                <c:ptCount val="1"/>
                <c:pt idx="0">
                  <c:v>Four-Year</c:v>
                </c:pt>
              </c:strCache>
            </c:strRef>
          </c:tx>
          <c:spPr>
            <a:ln w="88900">
              <a:solidFill>
                <a:srgbClr val="0000FF"/>
              </a:solidFill>
              <a:prstDash val="solid"/>
            </a:ln>
          </c:spPr>
          <c:marker>
            <c:symbol val="diamond"/>
            <c:size val="5"/>
            <c:spPr>
              <a:solidFill>
                <a:srgbClr val="0000FF"/>
              </a:solidFill>
              <a:ln>
                <a:solidFill>
                  <a:srgbClr val="0000FF"/>
                </a:solidFill>
                <a:prstDash val="solid"/>
              </a:ln>
            </c:spPr>
          </c:marker>
          <c:dLbls>
            <c:dLbl>
              <c:idx val="0"/>
              <c:layout>
                <c:manualLayout>
                  <c:x val="-2.8383067501177819E-2"/>
                  <c:y val="-4.3614270438417424E-2"/>
                </c:manualLayout>
              </c:layout>
              <c:spPr>
                <a:solidFill>
                  <a:srgbClr val="FFFFFF"/>
                </a:solidFill>
                <a:ln w="25400">
                  <a:noFill/>
                </a:ln>
              </c:spPr>
              <c:txPr>
                <a:bodyPr/>
                <a:lstStyle/>
                <a:p>
                  <a:pPr>
                    <a:defRPr sz="2400" b="1" i="0" u="none" strike="noStrike" baseline="0">
                      <a:solidFill>
                        <a:srgbClr val="000000"/>
                      </a:solidFill>
                      <a:latin typeface="Arial"/>
                      <a:ea typeface="Arial"/>
                      <a:cs typeface="Arial"/>
                    </a:defRPr>
                  </a:pPr>
                  <a:endParaRPr lang="en-US"/>
                </a:p>
              </c:txPr>
              <c:dLblPos val="r"/>
              <c:showVal val="1"/>
            </c:dLbl>
            <c:dLbl>
              <c:idx val="9"/>
              <c:layout>
                <c:manualLayout>
                  <c:x val="-2.507122507122525E-2"/>
                  <c:y val="-4.7385697158225985E-2"/>
                </c:manualLayout>
              </c:layout>
              <c:spPr>
                <a:solidFill>
                  <a:srgbClr val="FFFFFF"/>
                </a:solidFill>
                <a:ln w="25400">
                  <a:noFill/>
                </a:ln>
              </c:spPr>
              <c:txPr>
                <a:bodyPr/>
                <a:lstStyle/>
                <a:p>
                  <a:pPr>
                    <a:defRPr sz="2400" b="1" i="0" u="none" strike="noStrike" baseline="0">
                      <a:solidFill>
                        <a:srgbClr val="000000"/>
                      </a:solidFill>
                      <a:latin typeface="Arial"/>
                      <a:ea typeface="Arial"/>
                      <a:cs typeface="Arial"/>
                    </a:defRPr>
                  </a:pPr>
                  <a:endParaRPr lang="en-US"/>
                </a:p>
              </c:txPr>
              <c:dLblPos val="r"/>
              <c:showVal val="1"/>
            </c:dLbl>
            <c:delete val="1"/>
          </c:dLbls>
          <c:cat>
            <c:strRef>
              <c:f>'Enrollment Trend Mix'!$C$34:$L$34</c:f>
              <c:strCache>
                <c:ptCount val="10"/>
                <c:pt idx="0">
                  <c:v>Fall 
2000</c:v>
                </c:pt>
                <c:pt idx="1">
                  <c:v>Fall 
2001</c:v>
                </c:pt>
                <c:pt idx="2">
                  <c:v>Fall 
2002</c:v>
                </c:pt>
                <c:pt idx="3">
                  <c:v>Fall
2003</c:v>
                </c:pt>
                <c:pt idx="4">
                  <c:v>Fall 
2004</c:v>
                </c:pt>
                <c:pt idx="5">
                  <c:v>Fall 
2006</c:v>
                </c:pt>
                <c:pt idx="6">
                  <c:v>Fall 
2007</c:v>
                </c:pt>
                <c:pt idx="7">
                  <c:v>Fall 
2008</c:v>
                </c:pt>
                <c:pt idx="8">
                  <c:v>Fall 
2009</c:v>
                </c:pt>
                <c:pt idx="9">
                  <c:v>Fall 
2010</c:v>
                </c:pt>
              </c:strCache>
            </c:strRef>
          </c:cat>
          <c:val>
            <c:numRef>
              <c:f>'Enrollment Trend Mix'!$C$35:$L$35</c:f>
              <c:numCache>
                <c:formatCode>0%</c:formatCode>
                <c:ptCount val="10"/>
                <c:pt idx="0">
                  <c:v>0.79087864460204882</c:v>
                </c:pt>
                <c:pt idx="1">
                  <c:v>0.77155046080698142</c:v>
                </c:pt>
                <c:pt idx="2">
                  <c:v>0.77085446247464662</c:v>
                </c:pt>
                <c:pt idx="3">
                  <c:v>0.66849293726630665</c:v>
                </c:pt>
                <c:pt idx="4">
                  <c:v>0.65907824765763634</c:v>
                </c:pt>
                <c:pt idx="5">
                  <c:v>0.64921152637721069</c:v>
                </c:pt>
                <c:pt idx="6">
                  <c:v>0.62339275910890235</c:v>
                </c:pt>
                <c:pt idx="7">
                  <c:v>0.62875252088735156</c:v>
                </c:pt>
                <c:pt idx="8">
                  <c:v>0.57087269214255065</c:v>
                </c:pt>
                <c:pt idx="9">
                  <c:v>0.56260642826734786</c:v>
                </c:pt>
              </c:numCache>
            </c:numRef>
          </c:val>
        </c:ser>
        <c:ser>
          <c:idx val="1"/>
          <c:order val="1"/>
          <c:tx>
            <c:strRef>
              <c:f>'Enrollment Trend Mix'!$A$36</c:f>
              <c:strCache>
                <c:ptCount val="1"/>
                <c:pt idx="0">
                  <c:v>Two-Year/Technical</c:v>
                </c:pt>
              </c:strCache>
            </c:strRef>
          </c:tx>
          <c:spPr>
            <a:ln w="88900">
              <a:solidFill>
                <a:srgbClr val="008000"/>
              </a:solidFill>
              <a:prstDash val="solid"/>
            </a:ln>
          </c:spPr>
          <c:marker>
            <c:symbol val="circle"/>
            <c:size val="5"/>
            <c:spPr>
              <a:solidFill>
                <a:srgbClr val="008000"/>
              </a:solidFill>
              <a:ln>
                <a:solidFill>
                  <a:srgbClr val="008000"/>
                </a:solidFill>
                <a:prstDash val="solid"/>
              </a:ln>
            </c:spPr>
          </c:marker>
          <c:dLbls>
            <c:dLbl>
              <c:idx val="0"/>
              <c:layout>
                <c:manualLayout>
                  <c:x val="-2.5651284753816471E-2"/>
                  <c:y val="4.4575011440856113E-2"/>
                </c:manualLayout>
              </c:layout>
              <c:spPr>
                <a:noFill/>
                <a:ln w="25400">
                  <a:noFill/>
                </a:ln>
              </c:spPr>
              <c:txPr>
                <a:bodyPr/>
                <a:lstStyle/>
                <a:p>
                  <a:pPr>
                    <a:defRPr sz="2400" b="1" i="0" u="none" strike="noStrike" baseline="0">
                      <a:solidFill>
                        <a:srgbClr val="000000"/>
                      </a:solidFill>
                      <a:latin typeface="Arial"/>
                      <a:ea typeface="Arial"/>
                      <a:cs typeface="Arial"/>
                    </a:defRPr>
                  </a:pPr>
                  <a:endParaRPr lang="en-US"/>
                </a:p>
              </c:txPr>
              <c:dLblPos val="r"/>
              <c:showVal val="1"/>
            </c:dLbl>
            <c:dLbl>
              <c:idx val="9"/>
              <c:layout>
                <c:manualLayout>
                  <c:x val="-5.0015711386862012E-2"/>
                  <c:y val="-3.5731505783999397E-2"/>
                </c:manualLayout>
              </c:layout>
              <c:spPr>
                <a:noFill/>
                <a:ln w="25400">
                  <a:noFill/>
                </a:ln>
              </c:spPr>
              <c:txPr>
                <a:bodyPr/>
                <a:lstStyle/>
                <a:p>
                  <a:pPr>
                    <a:defRPr sz="2400" b="1" i="0" u="none" strike="noStrike" baseline="0">
                      <a:solidFill>
                        <a:srgbClr val="000000"/>
                      </a:solidFill>
                      <a:latin typeface="Arial"/>
                      <a:ea typeface="Arial"/>
                      <a:cs typeface="Arial"/>
                    </a:defRPr>
                  </a:pPr>
                  <a:endParaRPr lang="en-US"/>
                </a:p>
              </c:txPr>
              <c:dLblPos val="r"/>
              <c:showVal val="1"/>
            </c:dLbl>
            <c:delete val="1"/>
          </c:dLbls>
          <c:cat>
            <c:strRef>
              <c:f>'Enrollment Trend Mix'!$C$34:$L$34</c:f>
              <c:strCache>
                <c:ptCount val="10"/>
                <c:pt idx="0">
                  <c:v>Fall 
2000</c:v>
                </c:pt>
                <c:pt idx="1">
                  <c:v>Fall 
2001</c:v>
                </c:pt>
                <c:pt idx="2">
                  <c:v>Fall 
2002</c:v>
                </c:pt>
                <c:pt idx="3">
                  <c:v>Fall
2003</c:v>
                </c:pt>
                <c:pt idx="4">
                  <c:v>Fall 
2004</c:v>
                </c:pt>
                <c:pt idx="5">
                  <c:v>Fall 
2006</c:v>
                </c:pt>
                <c:pt idx="6">
                  <c:v>Fall 
2007</c:v>
                </c:pt>
                <c:pt idx="7">
                  <c:v>Fall 
2008</c:v>
                </c:pt>
                <c:pt idx="8">
                  <c:v>Fall 
2009</c:v>
                </c:pt>
                <c:pt idx="9">
                  <c:v>Fall 
2010</c:v>
                </c:pt>
              </c:strCache>
            </c:strRef>
          </c:cat>
          <c:val>
            <c:numRef>
              <c:f>'Enrollment Trend Mix'!$C$36:$L$36</c:f>
              <c:numCache>
                <c:formatCode>0%</c:formatCode>
                <c:ptCount val="10"/>
                <c:pt idx="0">
                  <c:v>0.20912135539795121</c:v>
                </c:pt>
                <c:pt idx="1">
                  <c:v>0.22844953919301816</c:v>
                </c:pt>
                <c:pt idx="2">
                  <c:v>0.22914553752535521</c:v>
                </c:pt>
                <c:pt idx="3">
                  <c:v>0.33150706273369412</c:v>
                </c:pt>
                <c:pt idx="4">
                  <c:v>0.34092175234236582</c:v>
                </c:pt>
                <c:pt idx="5">
                  <c:v>0.35078847362279042</c:v>
                </c:pt>
                <c:pt idx="6">
                  <c:v>0.37660724089109765</c:v>
                </c:pt>
                <c:pt idx="7">
                  <c:v>0.37124747911264888</c:v>
                </c:pt>
                <c:pt idx="8">
                  <c:v>0.42912730785745107</c:v>
                </c:pt>
                <c:pt idx="9">
                  <c:v>0.43739357173265386</c:v>
                </c:pt>
              </c:numCache>
            </c:numRef>
          </c:val>
        </c:ser>
        <c:marker val="1"/>
        <c:axId val="62051456"/>
        <c:axId val="62052992"/>
      </c:lineChart>
      <c:catAx>
        <c:axId val="62051456"/>
        <c:scaling>
          <c:orientation val="minMax"/>
        </c:scaling>
        <c:axPos val="b"/>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62052992"/>
        <c:crosses val="autoZero"/>
        <c:auto val="1"/>
        <c:lblAlgn val="ctr"/>
        <c:lblOffset val="100"/>
        <c:tickLblSkip val="1"/>
        <c:tickMarkSkip val="1"/>
      </c:catAx>
      <c:valAx>
        <c:axId val="62052992"/>
        <c:scaling>
          <c:orientation val="minMax"/>
          <c:max val="1"/>
        </c:scaling>
        <c:axPos val="l"/>
        <c:majorGridlines>
          <c:spPr>
            <a:ln w="3175">
              <a:solidFill>
                <a:srgbClr val="000000"/>
              </a:solidFill>
              <a:prstDash val="solid"/>
            </a:ln>
          </c:spPr>
        </c:majorGridlines>
        <c:numFmt formatCode="0%"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62051456"/>
        <c:crosses val="autoZero"/>
        <c:crossBetween val="between"/>
      </c:valAx>
      <c:spPr>
        <a:noFill/>
        <a:ln w="12700">
          <a:solidFill>
            <a:srgbClr val="808080"/>
          </a:solidFill>
          <a:prstDash val="solid"/>
        </a:ln>
      </c:spPr>
    </c:plotArea>
    <c:legend>
      <c:legendPos val="r"/>
      <c:layout>
        <c:manualLayout>
          <c:xMode val="edge"/>
          <c:yMode val="edge"/>
          <c:x val="7.6555143159301439E-2"/>
          <c:y val="0.88271870996910562"/>
          <c:w val="0.88038414633196393"/>
          <c:h val="0.10493858789842495"/>
        </c:manualLayout>
      </c:layout>
      <c:spPr>
        <a:solidFill>
          <a:srgbClr val="FFFFFF"/>
        </a:solidFill>
        <a:ln w="25400">
          <a:noFill/>
        </a:ln>
      </c:spPr>
      <c:txPr>
        <a:bodyPr/>
        <a:lstStyle/>
        <a:p>
          <a:pPr>
            <a:defRPr sz="240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9525">
      <a:noFill/>
    </a:ln>
  </c:spPr>
  <c:txPr>
    <a:bodyPr/>
    <a:lstStyle/>
    <a:p>
      <a:pPr>
        <a:defRPr sz="1675"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barChart>
        <c:barDir val="bar"/>
        <c:grouping val="clustered"/>
        <c:ser>
          <c:idx val="0"/>
          <c:order val="0"/>
          <c:dLbls>
            <c:txPr>
              <a:bodyPr/>
              <a:lstStyle/>
              <a:p>
                <a:pPr>
                  <a:defRPr sz="2400"/>
                </a:pPr>
                <a:endParaRPr lang="en-US"/>
              </a:p>
            </c:txPr>
            <c:showVal val="1"/>
          </c:dLbls>
          <c:cat>
            <c:strRef>
              <c:f>Sheet1!$A$13:$A$18</c:f>
              <c:strCache>
                <c:ptCount val="6"/>
                <c:pt idx="0">
                  <c:v>Diplomas</c:v>
                </c:pt>
                <c:pt idx="1">
                  <c:v>Certificates</c:v>
                </c:pt>
                <c:pt idx="2">
                  <c:v>Associate</c:v>
                </c:pt>
                <c:pt idx="3">
                  <c:v>Bachelor's</c:v>
                </c:pt>
                <c:pt idx="4">
                  <c:v>Master's</c:v>
                </c:pt>
                <c:pt idx="5">
                  <c:v>Doctoral</c:v>
                </c:pt>
              </c:strCache>
            </c:strRef>
          </c:cat>
          <c:val>
            <c:numRef>
              <c:f>Sheet1!$B$13:$B$18</c:f>
              <c:numCache>
                <c:formatCode>0%</c:formatCode>
                <c:ptCount val="6"/>
                <c:pt idx="0">
                  <c:v>8.0000000000000016E-2</c:v>
                </c:pt>
                <c:pt idx="1">
                  <c:v>0.11</c:v>
                </c:pt>
                <c:pt idx="2">
                  <c:v>0.13</c:v>
                </c:pt>
                <c:pt idx="3">
                  <c:v>0.51</c:v>
                </c:pt>
                <c:pt idx="4">
                  <c:v>0.13</c:v>
                </c:pt>
                <c:pt idx="5">
                  <c:v>1.4E-2</c:v>
                </c:pt>
              </c:numCache>
            </c:numRef>
          </c:val>
        </c:ser>
        <c:axId val="64251392"/>
        <c:axId val="64252928"/>
      </c:barChart>
      <c:catAx>
        <c:axId val="64251392"/>
        <c:scaling>
          <c:orientation val="minMax"/>
        </c:scaling>
        <c:axPos val="l"/>
        <c:tickLblPos val="nextTo"/>
        <c:txPr>
          <a:bodyPr/>
          <a:lstStyle/>
          <a:p>
            <a:pPr>
              <a:defRPr sz="2000" b="1"/>
            </a:pPr>
            <a:endParaRPr lang="en-US"/>
          </a:p>
        </c:txPr>
        <c:crossAx val="64252928"/>
        <c:crosses val="autoZero"/>
        <c:auto val="1"/>
        <c:lblAlgn val="ctr"/>
        <c:lblOffset val="100"/>
      </c:catAx>
      <c:valAx>
        <c:axId val="64252928"/>
        <c:scaling>
          <c:orientation val="minMax"/>
        </c:scaling>
        <c:axPos val="b"/>
        <c:majorGridlines/>
        <c:numFmt formatCode="0%" sourceLinked="1"/>
        <c:tickLblPos val="nextTo"/>
        <c:txPr>
          <a:bodyPr/>
          <a:lstStyle/>
          <a:p>
            <a:pPr>
              <a:defRPr sz="1800"/>
            </a:pPr>
            <a:endParaRPr lang="en-US"/>
          </a:p>
        </c:txPr>
        <c:crossAx val="64251392"/>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2493183143773696"/>
          <c:y val="5.0473457250976232E-2"/>
          <c:w val="0.85037681053757308"/>
          <c:h val="0.81574661569261664"/>
        </c:manualLayout>
      </c:layout>
      <c:barChart>
        <c:barDir val="col"/>
        <c:grouping val="clustered"/>
        <c:ser>
          <c:idx val="0"/>
          <c:order val="0"/>
          <c:tx>
            <c:strRef>
              <c:f>Sheet1!$B$1</c:f>
              <c:strCache>
                <c:ptCount val="1"/>
                <c:pt idx="0">
                  <c:v>Column1</c:v>
                </c:pt>
              </c:strCache>
            </c:strRef>
          </c:tx>
          <c:dLbls>
            <c:dLbl>
              <c:idx val="5"/>
              <c:showVal val="1"/>
            </c:dLbl>
            <c:delete val="1"/>
          </c:dLbls>
          <c:cat>
            <c:strRef>
              <c:f>Sheet1!$A$2:$A$7</c:f>
              <c:strCache>
                <c:ptCount val="6"/>
                <c:pt idx="0">
                  <c:v>FY 2006</c:v>
                </c:pt>
                <c:pt idx="1">
                  <c:v>FY 2007</c:v>
                </c:pt>
                <c:pt idx="2">
                  <c:v>FY 2008</c:v>
                </c:pt>
                <c:pt idx="3">
                  <c:v>FY 2009</c:v>
                </c:pt>
                <c:pt idx="4">
                  <c:v>FY 2010</c:v>
                </c:pt>
                <c:pt idx="5">
                  <c:v>FY 2011</c:v>
                </c:pt>
              </c:strCache>
            </c:strRef>
          </c:cat>
          <c:val>
            <c:numRef>
              <c:f>Sheet1!$B$2:$B$7</c:f>
              <c:numCache>
                <c:formatCode>_(* #,##0_);_(* \(#,##0\);_(* "-"_);_(@_)</c:formatCode>
                <c:ptCount val="6"/>
                <c:pt idx="0">
                  <c:v>29897</c:v>
                </c:pt>
                <c:pt idx="1">
                  <c:v>30792</c:v>
                </c:pt>
                <c:pt idx="2">
                  <c:v>30555</c:v>
                </c:pt>
                <c:pt idx="3">
                  <c:v>33360</c:v>
                </c:pt>
                <c:pt idx="4">
                  <c:v>34904</c:v>
                </c:pt>
                <c:pt idx="5">
                  <c:v>38425</c:v>
                </c:pt>
              </c:numCache>
            </c:numRef>
          </c:val>
        </c:ser>
        <c:axId val="106860544"/>
        <c:axId val="106862080"/>
      </c:barChart>
      <c:catAx>
        <c:axId val="106860544"/>
        <c:scaling>
          <c:orientation val="minMax"/>
        </c:scaling>
        <c:axPos val="b"/>
        <c:tickLblPos val="nextTo"/>
        <c:crossAx val="106862080"/>
        <c:crosses val="autoZero"/>
        <c:auto val="1"/>
        <c:lblAlgn val="ctr"/>
        <c:lblOffset val="100"/>
      </c:catAx>
      <c:valAx>
        <c:axId val="106862080"/>
        <c:scaling>
          <c:orientation val="minMax"/>
        </c:scaling>
        <c:axPos val="l"/>
        <c:majorGridlines/>
        <c:numFmt formatCode="_(* #,##0_);_(* \(#,##0\);_(* &quot;-&quot;_);_(@_)" sourceLinked="1"/>
        <c:tickLblPos val="nextTo"/>
        <c:crossAx val="106860544"/>
        <c:crosses val="autoZero"/>
        <c:crossBetween val="between"/>
      </c:valAx>
    </c:plotArea>
    <c:plotVisOnly val="1"/>
  </c:chart>
  <c:txPr>
    <a:bodyPr/>
    <a:lstStyle/>
    <a:p>
      <a:pPr>
        <a:defRPr sz="1800"/>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48" b="1" i="0" u="none" strike="noStrike" baseline="0">
                <a:solidFill>
                  <a:schemeClr val="tx1"/>
                </a:solidFill>
                <a:latin typeface="Arial"/>
                <a:ea typeface="Arial"/>
                <a:cs typeface="Arial"/>
              </a:defRPr>
            </a:pPr>
            <a:r>
              <a:rPr lang="en-US" dirty="0" smtClean="0"/>
              <a:t>TOPS, </a:t>
            </a:r>
            <a:r>
              <a:rPr lang="en-US" dirty="0"/>
              <a:t>State Need-Based Aid, Institutional Scholarships, Student Loans 
(in $millions)</a:t>
            </a:r>
          </a:p>
        </c:rich>
      </c:tx>
      <c:layout>
        <c:manualLayout>
          <c:xMode val="edge"/>
          <c:yMode val="edge"/>
          <c:x val="0.18916638850657802"/>
          <c:y val="1.9575936712650101E-2"/>
        </c:manualLayout>
      </c:layout>
      <c:spPr>
        <a:noFill/>
        <a:ln w="25347">
          <a:noFill/>
        </a:ln>
      </c:spPr>
    </c:title>
    <c:plotArea>
      <c:layout>
        <c:manualLayout>
          <c:layoutTarget val="inner"/>
          <c:xMode val="edge"/>
          <c:yMode val="edge"/>
          <c:x val="8.3428571428571463E-2"/>
          <c:y val="0.19902120717781441"/>
          <c:w val="0.90628571428571425"/>
          <c:h val="0.62479608482871163"/>
        </c:manualLayout>
      </c:layout>
      <c:lineChart>
        <c:grouping val="standard"/>
        <c:ser>
          <c:idx val="0"/>
          <c:order val="0"/>
          <c:tx>
            <c:strRef>
              <c:f>Sheet1!$A$2</c:f>
              <c:strCache>
                <c:ptCount val="1"/>
                <c:pt idx="0">
                  <c:v>TOPS</c:v>
                </c:pt>
              </c:strCache>
            </c:strRef>
          </c:tx>
          <c:spPr>
            <a:ln w="25347">
              <a:solidFill>
                <a:srgbClr val="FF0000"/>
              </a:solidFill>
              <a:prstDash val="solid"/>
            </a:ln>
          </c:spPr>
          <c:marker>
            <c:symbol val="diamond"/>
            <c:size val="6"/>
            <c:spPr>
              <a:solidFill>
                <a:srgbClr val="FF0000"/>
              </a:solidFill>
              <a:ln>
                <a:solidFill>
                  <a:srgbClr val="FF0000"/>
                </a:solidFill>
                <a:prstDash val="solid"/>
              </a:ln>
            </c:spPr>
          </c:marker>
          <c:dLbls>
            <c:dLbl>
              <c:idx val="0"/>
              <c:delete val="1"/>
            </c:dLbl>
            <c:dLbl>
              <c:idx val="1"/>
              <c:delete val="1"/>
            </c:dLbl>
            <c:dLbl>
              <c:idx val="3"/>
              <c:delete val="1"/>
            </c:dLbl>
            <c:dLbl>
              <c:idx val="4"/>
              <c:delete val="1"/>
            </c:dLbl>
            <c:dLbl>
              <c:idx val="6"/>
              <c:delete val="1"/>
            </c:dLbl>
            <c:dLbl>
              <c:idx val="7"/>
              <c:delete val="1"/>
            </c:dLbl>
            <c:spPr>
              <a:solidFill>
                <a:srgbClr val="FF0000"/>
              </a:solidFill>
              <a:ln w="12674">
                <a:solidFill>
                  <a:schemeClr val="tx1"/>
                </a:solidFill>
                <a:prstDash val="solid"/>
              </a:ln>
              <a:effectLst>
                <a:outerShdw dist="35921" dir="2700000" algn="br">
                  <a:srgbClr val="000000"/>
                </a:outerShdw>
              </a:effectLst>
            </c:spPr>
            <c:txPr>
              <a:bodyPr/>
              <a:lstStyle/>
              <a:p>
                <a:pPr>
                  <a:defRPr sz="973" b="1" i="0" u="none" strike="noStrike" baseline="0">
                    <a:solidFill>
                      <a:schemeClr val="tx1"/>
                    </a:solidFill>
                    <a:latin typeface="Arial"/>
                    <a:ea typeface="Arial"/>
                    <a:cs typeface="Arial"/>
                  </a:defRPr>
                </a:pPr>
                <a:endParaRPr lang="en-US"/>
              </a:p>
            </c:txPr>
            <c:dLblPos val="t"/>
            <c:showVal val="1"/>
          </c:dLbls>
          <c:cat>
            <c:strRef>
              <c:f>Sheet1!$B$1:$K$1</c:f>
              <c:strCache>
                <c:ptCount val="10"/>
                <c:pt idx="0">
                  <c:v>02</c:v>
                </c:pt>
                <c:pt idx="1">
                  <c:v>03</c:v>
                </c:pt>
                <c:pt idx="2">
                  <c:v>04</c:v>
                </c:pt>
                <c:pt idx="3">
                  <c:v>05</c:v>
                </c:pt>
                <c:pt idx="4">
                  <c:v>06</c:v>
                </c:pt>
                <c:pt idx="5">
                  <c:v>07</c:v>
                </c:pt>
                <c:pt idx="6">
                  <c:v>08</c:v>
                </c:pt>
                <c:pt idx="7">
                  <c:v>09</c:v>
                </c:pt>
                <c:pt idx="8">
                  <c:v>10</c:v>
                </c:pt>
                <c:pt idx="9">
                  <c:v>11</c:v>
                </c:pt>
              </c:strCache>
            </c:strRef>
          </c:cat>
          <c:val>
            <c:numRef>
              <c:f>Sheet1!$B$2:$K$2</c:f>
              <c:numCache>
                <c:formatCode>General</c:formatCode>
                <c:ptCount val="10"/>
                <c:pt idx="0">
                  <c:v>104</c:v>
                </c:pt>
                <c:pt idx="1">
                  <c:v>104.6</c:v>
                </c:pt>
                <c:pt idx="2">
                  <c:v>110.5</c:v>
                </c:pt>
                <c:pt idx="3">
                  <c:v>117.1</c:v>
                </c:pt>
                <c:pt idx="4">
                  <c:v>116.9</c:v>
                </c:pt>
                <c:pt idx="5">
                  <c:v>120.6</c:v>
                </c:pt>
                <c:pt idx="6">
                  <c:v>116.6</c:v>
                </c:pt>
                <c:pt idx="7">
                  <c:v>122.8</c:v>
                </c:pt>
                <c:pt idx="8">
                  <c:v>129.9</c:v>
                </c:pt>
                <c:pt idx="9">
                  <c:v>144.4</c:v>
                </c:pt>
              </c:numCache>
            </c:numRef>
          </c:val>
        </c:ser>
        <c:ser>
          <c:idx val="1"/>
          <c:order val="1"/>
          <c:tx>
            <c:strRef>
              <c:f>Sheet1!$A$3</c:f>
              <c:strCache>
                <c:ptCount val="1"/>
                <c:pt idx="0">
                  <c:v>State Need-Based Aid</c:v>
                </c:pt>
              </c:strCache>
            </c:strRef>
          </c:tx>
          <c:spPr>
            <a:ln w="38021">
              <a:solidFill>
                <a:srgbClr val="00FF00"/>
              </a:solidFill>
              <a:prstDash val="solid"/>
            </a:ln>
          </c:spPr>
          <c:marker>
            <c:symbol val="square"/>
            <c:size val="4"/>
            <c:spPr>
              <a:solidFill>
                <a:srgbClr val="00FF00"/>
              </a:solidFill>
              <a:ln>
                <a:solidFill>
                  <a:srgbClr val="00FF00"/>
                </a:solidFill>
                <a:prstDash val="solid"/>
              </a:ln>
            </c:spPr>
          </c:marker>
          <c:dLbls>
            <c:dLbl>
              <c:idx val="0"/>
              <c:delete val="1"/>
            </c:dLbl>
            <c:dLbl>
              <c:idx val="2"/>
              <c:delete val="1"/>
            </c:dLbl>
            <c:dLbl>
              <c:idx val="3"/>
              <c:delete val="1"/>
            </c:dLbl>
            <c:dLbl>
              <c:idx val="4"/>
              <c:delete val="1"/>
            </c:dLbl>
            <c:dLbl>
              <c:idx val="5"/>
              <c:delete val="1"/>
            </c:dLbl>
            <c:dLbl>
              <c:idx val="6"/>
              <c:delete val="1"/>
            </c:dLbl>
            <c:dLbl>
              <c:idx val="8"/>
              <c:delete val="1"/>
            </c:dLbl>
            <c:dLbl>
              <c:idx val="10"/>
              <c:layout>
                <c:manualLayout>
                  <c:xMode val="edge"/>
                  <c:yMode val="edge"/>
                  <c:x val="0.75428571428571589"/>
                  <c:y val="0.65089722675367334"/>
                </c:manualLayout>
              </c:layout>
              <c:dLblPos val="r"/>
              <c:showVal val="1"/>
            </c:dLbl>
            <c:spPr>
              <a:solidFill>
                <a:srgbClr val="00FF00"/>
              </a:solidFill>
              <a:ln w="12674">
                <a:solidFill>
                  <a:schemeClr val="tx1"/>
                </a:solidFill>
                <a:prstDash val="solid"/>
              </a:ln>
              <a:effectLst>
                <a:outerShdw dist="35921" dir="2700000" algn="br">
                  <a:srgbClr val="000000"/>
                </a:outerShdw>
              </a:effectLst>
            </c:spPr>
            <c:txPr>
              <a:bodyPr/>
              <a:lstStyle/>
              <a:p>
                <a:pPr>
                  <a:defRPr sz="973" b="1" i="0" u="none" strike="noStrike" baseline="0">
                    <a:solidFill>
                      <a:schemeClr val="tx1"/>
                    </a:solidFill>
                    <a:latin typeface="Arial"/>
                    <a:ea typeface="Arial"/>
                    <a:cs typeface="Arial"/>
                  </a:defRPr>
                </a:pPr>
                <a:endParaRPr lang="en-US"/>
              </a:p>
            </c:txPr>
            <c:showVal val="1"/>
          </c:dLbls>
          <c:cat>
            <c:strRef>
              <c:f>Sheet1!$B$1:$K$1</c:f>
              <c:strCache>
                <c:ptCount val="10"/>
                <c:pt idx="0">
                  <c:v>02</c:v>
                </c:pt>
                <c:pt idx="1">
                  <c:v>03</c:v>
                </c:pt>
                <c:pt idx="2">
                  <c:v>04</c:v>
                </c:pt>
                <c:pt idx="3">
                  <c:v>05</c:v>
                </c:pt>
                <c:pt idx="4">
                  <c:v>06</c:v>
                </c:pt>
                <c:pt idx="5">
                  <c:v>07</c:v>
                </c:pt>
                <c:pt idx="6">
                  <c:v>08</c:v>
                </c:pt>
                <c:pt idx="7">
                  <c:v>09</c:v>
                </c:pt>
                <c:pt idx="8">
                  <c:v>10</c:v>
                </c:pt>
                <c:pt idx="9">
                  <c:v>11</c:v>
                </c:pt>
              </c:strCache>
            </c:strRef>
          </c:cat>
          <c:val>
            <c:numRef>
              <c:f>Sheet1!$B$3:$K$3</c:f>
              <c:numCache>
                <c:formatCode>General</c:formatCode>
                <c:ptCount val="10"/>
                <c:pt idx="0">
                  <c:v>1</c:v>
                </c:pt>
                <c:pt idx="1">
                  <c:v>1</c:v>
                </c:pt>
                <c:pt idx="2">
                  <c:v>1</c:v>
                </c:pt>
                <c:pt idx="3">
                  <c:v>1</c:v>
                </c:pt>
                <c:pt idx="4">
                  <c:v>1</c:v>
                </c:pt>
                <c:pt idx="5">
                  <c:v>1</c:v>
                </c:pt>
                <c:pt idx="6">
                  <c:v>16</c:v>
                </c:pt>
                <c:pt idx="7">
                  <c:v>25.2</c:v>
                </c:pt>
                <c:pt idx="8">
                  <c:v>27.4</c:v>
                </c:pt>
                <c:pt idx="9">
                  <c:v>27.4</c:v>
                </c:pt>
              </c:numCache>
            </c:numRef>
          </c:val>
        </c:ser>
        <c:ser>
          <c:idx val="4"/>
          <c:order val="2"/>
          <c:tx>
            <c:strRef>
              <c:f>Sheet1!$A$4</c:f>
              <c:strCache>
                <c:ptCount val="1"/>
                <c:pt idx="0">
                  <c:v>Institutional Scholarships</c:v>
                </c:pt>
              </c:strCache>
            </c:strRef>
          </c:tx>
          <c:spPr>
            <a:ln w="25347">
              <a:solidFill>
                <a:srgbClr val="00CCFF"/>
              </a:solidFill>
              <a:prstDash val="solid"/>
            </a:ln>
          </c:spPr>
          <c:marker>
            <c:symbol val="star"/>
            <c:size val="6"/>
            <c:spPr>
              <a:solidFill>
                <a:srgbClr val="00CCFF"/>
              </a:solidFill>
              <a:ln>
                <a:solidFill>
                  <a:srgbClr val="00CCFF"/>
                </a:solidFill>
                <a:prstDash val="solid"/>
              </a:ln>
            </c:spPr>
          </c:marker>
          <c:dLbls>
            <c:dLbl>
              <c:idx val="1"/>
              <c:delete val="1"/>
            </c:dLbl>
            <c:dLbl>
              <c:idx val="2"/>
              <c:delete val="1"/>
            </c:dLbl>
            <c:dLbl>
              <c:idx val="3"/>
              <c:delete val="1"/>
            </c:dLbl>
            <c:dLbl>
              <c:idx val="5"/>
              <c:delete val="1"/>
            </c:dLbl>
            <c:dLbl>
              <c:idx val="6"/>
              <c:delete val="1"/>
            </c:dLbl>
            <c:dLbl>
              <c:idx val="7"/>
              <c:delete val="1"/>
            </c:dLbl>
            <c:dLbl>
              <c:idx val="8"/>
              <c:delete val="1"/>
            </c:dLbl>
            <c:dLbl>
              <c:idx val="9"/>
              <c:dLblPos val="b"/>
              <c:showVal val="1"/>
            </c:dLbl>
            <c:spPr>
              <a:solidFill>
                <a:srgbClr val="00CCFF"/>
              </a:solidFill>
              <a:ln w="12674">
                <a:solidFill>
                  <a:schemeClr val="tx1"/>
                </a:solidFill>
                <a:prstDash val="solid"/>
              </a:ln>
              <a:effectLst>
                <a:outerShdw dist="35921" dir="2700000" algn="br">
                  <a:srgbClr val="000000"/>
                </a:outerShdw>
              </a:effectLst>
            </c:spPr>
            <c:txPr>
              <a:bodyPr/>
              <a:lstStyle/>
              <a:p>
                <a:pPr>
                  <a:defRPr sz="973" b="1" i="0" u="none" strike="noStrike" baseline="0">
                    <a:solidFill>
                      <a:schemeClr val="tx1"/>
                    </a:solidFill>
                    <a:latin typeface="Arial"/>
                    <a:ea typeface="Arial"/>
                    <a:cs typeface="Arial"/>
                  </a:defRPr>
                </a:pPr>
                <a:endParaRPr lang="en-US"/>
              </a:p>
            </c:txPr>
            <c:dLblPos val="t"/>
            <c:showVal val="1"/>
          </c:dLbls>
          <c:cat>
            <c:strRef>
              <c:f>Sheet1!$B$1:$K$1</c:f>
              <c:strCache>
                <c:ptCount val="10"/>
                <c:pt idx="0">
                  <c:v>02</c:v>
                </c:pt>
                <c:pt idx="1">
                  <c:v>03</c:v>
                </c:pt>
                <c:pt idx="2">
                  <c:v>04</c:v>
                </c:pt>
                <c:pt idx="3">
                  <c:v>05</c:v>
                </c:pt>
                <c:pt idx="4">
                  <c:v>06</c:v>
                </c:pt>
                <c:pt idx="5">
                  <c:v>07</c:v>
                </c:pt>
                <c:pt idx="6">
                  <c:v>08</c:v>
                </c:pt>
                <c:pt idx="7">
                  <c:v>09</c:v>
                </c:pt>
                <c:pt idx="8">
                  <c:v>10</c:v>
                </c:pt>
                <c:pt idx="9">
                  <c:v>11</c:v>
                </c:pt>
              </c:strCache>
            </c:strRef>
          </c:cat>
          <c:val>
            <c:numRef>
              <c:f>Sheet1!$B$4:$K$4</c:f>
              <c:numCache>
                <c:formatCode>General</c:formatCode>
                <c:ptCount val="10"/>
                <c:pt idx="0">
                  <c:v>74.5</c:v>
                </c:pt>
                <c:pt idx="1">
                  <c:v>77.099999999999994</c:v>
                </c:pt>
                <c:pt idx="2">
                  <c:v>87.4</c:v>
                </c:pt>
                <c:pt idx="3">
                  <c:v>81.2</c:v>
                </c:pt>
                <c:pt idx="4">
                  <c:v>81.7</c:v>
                </c:pt>
                <c:pt idx="5">
                  <c:v>80.599999999999994</c:v>
                </c:pt>
                <c:pt idx="6">
                  <c:v>92.2</c:v>
                </c:pt>
                <c:pt idx="7">
                  <c:v>105</c:v>
                </c:pt>
                <c:pt idx="8">
                  <c:v>116.1</c:v>
                </c:pt>
                <c:pt idx="9">
                  <c:v>136.5</c:v>
                </c:pt>
              </c:numCache>
            </c:numRef>
          </c:val>
        </c:ser>
        <c:ser>
          <c:idx val="5"/>
          <c:order val="3"/>
          <c:tx>
            <c:strRef>
              <c:f>Sheet1!$A$5</c:f>
              <c:strCache>
                <c:ptCount val="1"/>
                <c:pt idx="0">
                  <c:v>Student Loans</c:v>
                </c:pt>
              </c:strCache>
            </c:strRef>
          </c:tx>
          <c:spPr>
            <a:ln w="25347">
              <a:solidFill>
                <a:srgbClr val="FF00FF"/>
              </a:solidFill>
              <a:prstDash val="solid"/>
            </a:ln>
          </c:spPr>
          <c:marker>
            <c:symbol val="circle"/>
            <c:size val="6"/>
            <c:spPr>
              <a:solidFill>
                <a:srgbClr val="FF00FF"/>
              </a:solidFill>
              <a:ln>
                <a:solidFill>
                  <a:srgbClr val="FF00FF"/>
                </a:solidFill>
                <a:prstDash val="solid"/>
              </a:ln>
            </c:spPr>
          </c:marker>
          <c:dLbls>
            <c:dLbl>
              <c:idx val="1"/>
              <c:delete val="1"/>
            </c:dLbl>
            <c:dLbl>
              <c:idx val="2"/>
              <c:delete val="1"/>
            </c:dLbl>
            <c:dLbl>
              <c:idx val="3"/>
              <c:delete val="1"/>
            </c:dLbl>
            <c:dLbl>
              <c:idx val="5"/>
              <c:delete val="1"/>
            </c:dLbl>
            <c:dLbl>
              <c:idx val="8"/>
              <c:delete val="1"/>
            </c:dLbl>
            <c:spPr>
              <a:solidFill>
                <a:srgbClr val="FF00FF"/>
              </a:solidFill>
              <a:ln w="12674">
                <a:solidFill>
                  <a:schemeClr val="tx1"/>
                </a:solidFill>
                <a:prstDash val="solid"/>
              </a:ln>
              <a:effectLst>
                <a:outerShdw dist="35921" dir="2700000" algn="br">
                  <a:srgbClr val="000000"/>
                </a:outerShdw>
              </a:effectLst>
            </c:spPr>
            <c:txPr>
              <a:bodyPr/>
              <a:lstStyle/>
              <a:p>
                <a:pPr>
                  <a:defRPr sz="948" b="1" i="0" u="none" strike="noStrike" baseline="0">
                    <a:solidFill>
                      <a:schemeClr val="tx1"/>
                    </a:solidFill>
                    <a:latin typeface="Arial"/>
                    <a:ea typeface="Arial"/>
                    <a:cs typeface="Arial"/>
                  </a:defRPr>
                </a:pPr>
                <a:endParaRPr lang="en-US"/>
              </a:p>
            </c:txPr>
            <c:showVal val="1"/>
          </c:dLbls>
          <c:cat>
            <c:strRef>
              <c:f>Sheet1!$B$1:$K$1</c:f>
              <c:strCache>
                <c:ptCount val="10"/>
                <c:pt idx="0">
                  <c:v>02</c:v>
                </c:pt>
                <c:pt idx="1">
                  <c:v>03</c:v>
                </c:pt>
                <c:pt idx="2">
                  <c:v>04</c:v>
                </c:pt>
                <c:pt idx="3">
                  <c:v>05</c:v>
                </c:pt>
                <c:pt idx="4">
                  <c:v>06</c:v>
                </c:pt>
                <c:pt idx="5">
                  <c:v>07</c:v>
                </c:pt>
                <c:pt idx="6">
                  <c:v>08</c:v>
                </c:pt>
                <c:pt idx="7">
                  <c:v>09</c:v>
                </c:pt>
                <c:pt idx="8">
                  <c:v>10</c:v>
                </c:pt>
                <c:pt idx="9">
                  <c:v>11</c:v>
                </c:pt>
              </c:strCache>
            </c:strRef>
          </c:cat>
          <c:val>
            <c:numRef>
              <c:f>Sheet1!$B$5:$K$5</c:f>
              <c:numCache>
                <c:formatCode>General</c:formatCode>
                <c:ptCount val="10"/>
                <c:pt idx="0">
                  <c:v>616.70000000000005</c:v>
                </c:pt>
                <c:pt idx="1">
                  <c:v>708.6</c:v>
                </c:pt>
                <c:pt idx="2">
                  <c:v>788.8</c:v>
                </c:pt>
                <c:pt idx="3">
                  <c:v>780.8</c:v>
                </c:pt>
                <c:pt idx="4">
                  <c:v>756.9</c:v>
                </c:pt>
                <c:pt idx="5">
                  <c:v>804.7</c:v>
                </c:pt>
                <c:pt idx="6">
                  <c:v>826.3</c:v>
                </c:pt>
                <c:pt idx="7">
                  <c:v>1020.1</c:v>
                </c:pt>
              </c:numCache>
            </c:numRef>
          </c:val>
        </c:ser>
        <c:marker val="1"/>
        <c:axId val="110392448"/>
        <c:axId val="110393984"/>
      </c:lineChart>
      <c:catAx>
        <c:axId val="110392448"/>
        <c:scaling>
          <c:orientation val="minMax"/>
        </c:scaling>
        <c:axPos val="b"/>
        <c:numFmt formatCode="General" sourceLinked="1"/>
        <c:tickLblPos val="nextTo"/>
        <c:spPr>
          <a:ln w="3168">
            <a:solidFill>
              <a:schemeClr val="tx1"/>
            </a:solidFill>
            <a:prstDash val="solid"/>
          </a:ln>
        </c:spPr>
        <c:txPr>
          <a:bodyPr rot="0" vert="horz"/>
          <a:lstStyle/>
          <a:p>
            <a:pPr>
              <a:defRPr sz="1522" b="1" i="0" u="none" strike="noStrike" baseline="0">
                <a:solidFill>
                  <a:schemeClr val="tx1"/>
                </a:solidFill>
                <a:latin typeface="Arial"/>
                <a:ea typeface="Arial"/>
                <a:cs typeface="Arial"/>
              </a:defRPr>
            </a:pPr>
            <a:endParaRPr lang="en-US"/>
          </a:p>
        </c:txPr>
        <c:crossAx val="110393984"/>
        <c:crosses val="autoZero"/>
        <c:auto val="1"/>
        <c:lblAlgn val="ctr"/>
        <c:lblOffset val="100"/>
        <c:tickLblSkip val="1"/>
        <c:tickMarkSkip val="1"/>
      </c:catAx>
      <c:valAx>
        <c:axId val="110393984"/>
        <c:scaling>
          <c:orientation val="minMax"/>
          <c:max val="1100"/>
        </c:scaling>
        <c:axPos val="l"/>
        <c:majorGridlines>
          <c:spPr>
            <a:ln w="3168">
              <a:solidFill>
                <a:schemeClr val="tx1"/>
              </a:solidFill>
              <a:prstDash val="solid"/>
            </a:ln>
          </c:spPr>
        </c:majorGridlines>
        <c:numFmt formatCode="\$#,##0" sourceLinked="0"/>
        <c:tickLblPos val="nextTo"/>
        <c:spPr>
          <a:ln w="3168">
            <a:solidFill>
              <a:schemeClr val="tx1"/>
            </a:solidFill>
            <a:prstDash val="solid"/>
          </a:ln>
        </c:spPr>
        <c:txPr>
          <a:bodyPr rot="0" vert="horz"/>
          <a:lstStyle/>
          <a:p>
            <a:pPr>
              <a:defRPr sz="1522" b="1" i="0" u="none" strike="noStrike" baseline="0">
                <a:solidFill>
                  <a:schemeClr val="tx1"/>
                </a:solidFill>
                <a:latin typeface="Arial"/>
                <a:ea typeface="Arial"/>
                <a:cs typeface="Arial"/>
              </a:defRPr>
            </a:pPr>
            <a:endParaRPr lang="en-US"/>
          </a:p>
        </c:txPr>
        <c:crossAx val="110392448"/>
        <c:crosses val="autoZero"/>
        <c:crossBetween val="between"/>
        <c:majorUnit val="100"/>
        <c:minorUnit val="10"/>
      </c:valAx>
      <c:spPr>
        <a:noFill/>
        <a:ln w="12674">
          <a:solidFill>
            <a:schemeClr val="tx1"/>
          </a:solidFill>
          <a:prstDash val="solid"/>
        </a:ln>
      </c:spPr>
    </c:plotArea>
    <c:legend>
      <c:legendPos val="b"/>
      <c:layout>
        <c:manualLayout>
          <c:xMode val="edge"/>
          <c:yMode val="edge"/>
          <c:x val="0.13257142857142898"/>
          <c:y val="0.9184339314845027"/>
          <c:w val="0.8045714285714286"/>
          <c:h val="7.667210440456769E-2"/>
        </c:manualLayout>
      </c:layout>
      <c:spPr>
        <a:noFill/>
        <a:ln w="3168">
          <a:solidFill>
            <a:schemeClr val="tx1"/>
          </a:solidFill>
          <a:prstDash val="solid"/>
        </a:ln>
      </c:spPr>
      <c:txPr>
        <a:bodyPr/>
        <a:lstStyle/>
        <a:p>
          <a:pPr>
            <a:defRPr sz="963" b="1" i="0" u="none" strike="noStrike" baseline="0">
              <a:solidFill>
                <a:schemeClr val="tx1"/>
              </a:solidFill>
              <a:latin typeface="Arial"/>
              <a:ea typeface="Arial"/>
              <a:cs typeface="Arial"/>
            </a:defRPr>
          </a:pPr>
          <a:endParaRPr lang="en-US"/>
        </a:p>
      </c:txPr>
    </c:legend>
    <c:plotVisOnly val="1"/>
    <c:dispBlanksAs val="gap"/>
  </c:chart>
  <c:spPr>
    <a:noFill/>
    <a:ln>
      <a:noFill/>
    </a:ln>
  </c:spPr>
  <c:txPr>
    <a:bodyPr/>
    <a:lstStyle/>
    <a:p>
      <a:pPr>
        <a:defRPr sz="2495" b="1" i="0" u="none" strike="noStrike" baseline="0">
          <a:solidFill>
            <a:schemeClr val="tx1"/>
          </a:solidFill>
          <a:latin typeface="Arial"/>
          <a:ea typeface="Arial"/>
          <a:cs typeface="Arial"/>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Sheet1!$B$1</c:f>
              <c:strCache>
                <c:ptCount val="1"/>
                <c:pt idx="0">
                  <c:v>%</c:v>
                </c:pt>
              </c:strCache>
            </c:strRef>
          </c:tx>
          <c:spPr>
            <a:solidFill>
              <a:srgbClr val="0070C0"/>
            </a:solidFill>
          </c:spPr>
          <c:dPt>
            <c:idx val="1"/>
            <c:spPr>
              <a:solidFill>
                <a:srgbClr val="FF0000"/>
              </a:solidFill>
            </c:spPr>
          </c:dPt>
          <c:dLbls>
            <c:dLbl>
              <c:idx val="0"/>
              <c:layout>
                <c:manualLayout>
                  <c:x val="1.9444444444444445E-2"/>
                  <c:y val="-2.8124999999999987E-2"/>
                </c:manualLayout>
              </c:layout>
              <c:tx>
                <c:rich>
                  <a:bodyPr/>
                  <a:lstStyle/>
                  <a:p>
                    <a:r>
                      <a:rPr lang="en-US" dirty="0" smtClean="0"/>
                      <a:t>28%</a:t>
                    </a:r>
                    <a:endParaRPr lang="en-US" dirty="0"/>
                  </a:p>
                </c:rich>
              </c:tx>
              <c:showVal val="1"/>
            </c:dLbl>
            <c:dLbl>
              <c:idx val="49"/>
              <c:spPr/>
              <c:txPr>
                <a:bodyPr/>
                <a:lstStyle/>
                <a:p>
                  <a:pPr>
                    <a:defRPr sz="1200" b="1">
                      <a:solidFill>
                        <a:schemeClr val="accent1"/>
                      </a:solidFill>
                    </a:defRPr>
                  </a:pPr>
                  <a:endParaRPr lang="en-US"/>
                </a:p>
              </c:txPr>
              <c:showVal val="1"/>
            </c:dLbl>
            <c:delete val="1"/>
          </c:dLbls>
          <c:cat>
            <c:strRef>
              <c:f>Sheet1!$A$2:$A$51</c:f>
              <c:strCache>
                <c:ptCount val="50"/>
                <c:pt idx="0">
                  <c:v>Arkansas</c:v>
                </c:pt>
                <c:pt idx="1">
                  <c:v>Louisiana</c:v>
                </c:pt>
                <c:pt idx="2">
                  <c:v>Nevada</c:v>
                </c:pt>
                <c:pt idx="3">
                  <c:v>West Virginia</c:v>
                </c:pt>
                <c:pt idx="4">
                  <c:v>New Mexico</c:v>
                </c:pt>
                <c:pt idx="5">
                  <c:v>Alaska</c:v>
                </c:pt>
                <c:pt idx="6">
                  <c:v>Oklahoma</c:v>
                </c:pt>
                <c:pt idx="7">
                  <c:v>Arizona</c:v>
                </c:pt>
                <c:pt idx="8">
                  <c:v>Tennessee</c:v>
                </c:pt>
                <c:pt idx="9">
                  <c:v>Texas</c:v>
                </c:pt>
                <c:pt idx="10">
                  <c:v>Alabama</c:v>
                </c:pt>
                <c:pt idx="11">
                  <c:v>Kentucky</c:v>
                </c:pt>
                <c:pt idx="12">
                  <c:v>Mississippi</c:v>
                </c:pt>
                <c:pt idx="13">
                  <c:v>Georgia</c:v>
                </c:pt>
                <c:pt idx="14">
                  <c:v>Idaho</c:v>
                </c:pt>
                <c:pt idx="15">
                  <c:v>South Carolina</c:v>
                </c:pt>
                <c:pt idx="16">
                  <c:v>Wyoming</c:v>
                </c:pt>
                <c:pt idx="17">
                  <c:v>Florida</c:v>
                </c:pt>
                <c:pt idx="18">
                  <c:v>California</c:v>
                </c:pt>
                <c:pt idx="19">
                  <c:v>Delaware</c:v>
                </c:pt>
                <c:pt idx="20">
                  <c:v>Indiana</c:v>
                </c:pt>
                <c:pt idx="21">
                  <c:v>Maine</c:v>
                </c:pt>
                <c:pt idx="22">
                  <c:v>Michigan</c:v>
                </c:pt>
                <c:pt idx="23">
                  <c:v>Montana</c:v>
                </c:pt>
                <c:pt idx="24">
                  <c:v>North Carolina</c:v>
                </c:pt>
                <c:pt idx="25">
                  <c:v>Ohio</c:v>
                </c:pt>
                <c:pt idx="26">
                  <c:v>Oregon</c:v>
                </c:pt>
                <c:pt idx="27">
                  <c:v>Missouri</c:v>
                </c:pt>
                <c:pt idx="28">
                  <c:v>Utah</c:v>
                </c:pt>
                <c:pt idx="29">
                  <c:v>Washington</c:v>
                </c:pt>
                <c:pt idx="30">
                  <c:v>Wisconsin</c:v>
                </c:pt>
                <c:pt idx="31">
                  <c:v>Colorado</c:v>
                </c:pt>
                <c:pt idx="32">
                  <c:v>Hawaii</c:v>
                </c:pt>
                <c:pt idx="33">
                  <c:v>Kansas</c:v>
                </c:pt>
                <c:pt idx="34">
                  <c:v>Virginia</c:v>
                </c:pt>
                <c:pt idx="35">
                  <c:v>Illinois</c:v>
                </c:pt>
                <c:pt idx="36">
                  <c:v>Pennsylvania</c:v>
                </c:pt>
                <c:pt idx="37">
                  <c:v>Rhode Island</c:v>
                </c:pt>
                <c:pt idx="38">
                  <c:v>Nebraska</c:v>
                </c:pt>
                <c:pt idx="39">
                  <c:v>South Dakota</c:v>
                </c:pt>
                <c:pt idx="40">
                  <c:v>Vermont</c:v>
                </c:pt>
                <c:pt idx="41">
                  <c:v>Maryland</c:v>
                </c:pt>
                <c:pt idx="42">
                  <c:v>Connecticut</c:v>
                </c:pt>
                <c:pt idx="43">
                  <c:v>Iowa</c:v>
                </c:pt>
                <c:pt idx="44">
                  <c:v>New Hampshire</c:v>
                </c:pt>
                <c:pt idx="45">
                  <c:v>New Jersey</c:v>
                </c:pt>
                <c:pt idx="46">
                  <c:v>Minnesota</c:v>
                </c:pt>
                <c:pt idx="47">
                  <c:v>New York</c:v>
                </c:pt>
                <c:pt idx="48">
                  <c:v>North Dakota</c:v>
                </c:pt>
                <c:pt idx="49">
                  <c:v>Massachusetts</c:v>
                </c:pt>
              </c:strCache>
            </c:strRef>
          </c:cat>
          <c:val>
            <c:numRef>
              <c:f>Sheet1!$B$2:$B$51</c:f>
              <c:numCache>
                <c:formatCode>0%</c:formatCode>
                <c:ptCount val="50"/>
                <c:pt idx="0">
                  <c:v>0.26</c:v>
                </c:pt>
                <c:pt idx="1">
                  <c:v>0.28000000000000008</c:v>
                </c:pt>
                <c:pt idx="2">
                  <c:v>0.28000000000000008</c:v>
                </c:pt>
                <c:pt idx="3">
                  <c:v>0.28000000000000008</c:v>
                </c:pt>
                <c:pt idx="4">
                  <c:v>0.29000000000000031</c:v>
                </c:pt>
                <c:pt idx="5">
                  <c:v>0.30000000000000032</c:v>
                </c:pt>
                <c:pt idx="6">
                  <c:v>0.30000000000000032</c:v>
                </c:pt>
                <c:pt idx="7">
                  <c:v>0.31000000000000238</c:v>
                </c:pt>
                <c:pt idx="8">
                  <c:v>0.31000000000000238</c:v>
                </c:pt>
                <c:pt idx="9">
                  <c:v>0.31000000000000238</c:v>
                </c:pt>
                <c:pt idx="10">
                  <c:v>0.32000000000000572</c:v>
                </c:pt>
                <c:pt idx="11">
                  <c:v>0.32000000000000572</c:v>
                </c:pt>
                <c:pt idx="12">
                  <c:v>0.32000000000000572</c:v>
                </c:pt>
                <c:pt idx="13">
                  <c:v>0.34000000000000047</c:v>
                </c:pt>
                <c:pt idx="14">
                  <c:v>0.34000000000000047</c:v>
                </c:pt>
                <c:pt idx="15">
                  <c:v>0.34000000000000047</c:v>
                </c:pt>
                <c:pt idx="16">
                  <c:v>0.34000000000000047</c:v>
                </c:pt>
                <c:pt idx="17">
                  <c:v>0.35000000000000031</c:v>
                </c:pt>
                <c:pt idx="18">
                  <c:v>0.36000000000000032</c:v>
                </c:pt>
                <c:pt idx="19">
                  <c:v>0.36000000000000032</c:v>
                </c:pt>
                <c:pt idx="20">
                  <c:v>0.36000000000000032</c:v>
                </c:pt>
                <c:pt idx="21">
                  <c:v>0.36000000000000032</c:v>
                </c:pt>
                <c:pt idx="22">
                  <c:v>0.36000000000000032</c:v>
                </c:pt>
                <c:pt idx="23">
                  <c:v>0.36000000000000032</c:v>
                </c:pt>
                <c:pt idx="24">
                  <c:v>0.36000000000000032</c:v>
                </c:pt>
                <c:pt idx="25">
                  <c:v>0.36000000000000032</c:v>
                </c:pt>
                <c:pt idx="26">
                  <c:v>0.36000000000000032</c:v>
                </c:pt>
                <c:pt idx="27">
                  <c:v>0.37000000000000038</c:v>
                </c:pt>
                <c:pt idx="28">
                  <c:v>0.38000000000000539</c:v>
                </c:pt>
                <c:pt idx="29">
                  <c:v>0.39000000000000584</c:v>
                </c:pt>
                <c:pt idx="30">
                  <c:v>0.4</c:v>
                </c:pt>
                <c:pt idx="31">
                  <c:v>0.41000000000000031</c:v>
                </c:pt>
                <c:pt idx="32">
                  <c:v>0.41000000000000031</c:v>
                </c:pt>
                <c:pt idx="33">
                  <c:v>0.41000000000000031</c:v>
                </c:pt>
                <c:pt idx="34">
                  <c:v>0.42000000000000032</c:v>
                </c:pt>
                <c:pt idx="35">
                  <c:v>0.43000000000000038</c:v>
                </c:pt>
                <c:pt idx="36">
                  <c:v>0.43000000000000038</c:v>
                </c:pt>
                <c:pt idx="37">
                  <c:v>0.43000000000000038</c:v>
                </c:pt>
                <c:pt idx="38">
                  <c:v>0.44000000000000028</c:v>
                </c:pt>
                <c:pt idx="39">
                  <c:v>0.44000000000000028</c:v>
                </c:pt>
                <c:pt idx="40">
                  <c:v>0.44000000000000028</c:v>
                </c:pt>
                <c:pt idx="41">
                  <c:v>0.45</c:v>
                </c:pt>
                <c:pt idx="42">
                  <c:v>0.46</c:v>
                </c:pt>
                <c:pt idx="43">
                  <c:v>0.46</c:v>
                </c:pt>
                <c:pt idx="44">
                  <c:v>0.46</c:v>
                </c:pt>
                <c:pt idx="45">
                  <c:v>0.46</c:v>
                </c:pt>
                <c:pt idx="46">
                  <c:v>0.48000000000000032</c:v>
                </c:pt>
                <c:pt idx="47">
                  <c:v>0.48000000000000032</c:v>
                </c:pt>
                <c:pt idx="48">
                  <c:v>0.5</c:v>
                </c:pt>
                <c:pt idx="49">
                  <c:v>0.53</c:v>
                </c:pt>
              </c:numCache>
            </c:numRef>
          </c:val>
        </c:ser>
        <c:axId val="120491008"/>
        <c:axId val="120492800"/>
      </c:barChart>
      <c:catAx>
        <c:axId val="120491008"/>
        <c:scaling>
          <c:orientation val="minMax"/>
        </c:scaling>
        <c:axPos val="b"/>
        <c:numFmt formatCode="@" sourceLinked="0"/>
        <c:tickLblPos val="nextTo"/>
        <c:txPr>
          <a:bodyPr rot="-5400000" vert="horz"/>
          <a:lstStyle/>
          <a:p>
            <a:pPr>
              <a:defRPr sz="1000" b="1"/>
            </a:pPr>
            <a:endParaRPr lang="en-US"/>
          </a:p>
        </c:txPr>
        <c:crossAx val="120492800"/>
        <c:crosses val="autoZero"/>
        <c:auto val="1"/>
        <c:lblAlgn val="ctr"/>
        <c:lblOffset val="100"/>
      </c:catAx>
      <c:valAx>
        <c:axId val="120492800"/>
        <c:scaling>
          <c:orientation val="minMax"/>
          <c:max val="0.55000000000000004"/>
          <c:min val="0.1"/>
        </c:scaling>
        <c:axPos val="l"/>
        <c:majorGridlines/>
        <c:numFmt formatCode="0%" sourceLinked="1"/>
        <c:tickLblPos val="nextTo"/>
        <c:txPr>
          <a:bodyPr/>
          <a:lstStyle/>
          <a:p>
            <a:pPr>
              <a:defRPr sz="1100"/>
            </a:pPr>
            <a:endParaRPr lang="en-US"/>
          </a:p>
        </c:txPr>
        <c:crossAx val="120491008"/>
        <c:crosses val="autoZero"/>
        <c:crossBetween val="between"/>
      </c:valAx>
    </c:plotArea>
    <c:plotVisOnly val="1"/>
    <c:dispBlanksAs val="gap"/>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roundedCorners val="1"/>
  <c:clrMapOvr bg1="lt1" tx1="dk1" bg2="lt2" tx2="dk2" accent1="accent1" accent2="accent2" accent3="accent3" accent4="accent4" accent5="accent5" accent6="accent6" hlink="hlink" folHlink="folHlink"/>
  <c:pivotSource>
    <c:name>[Figure.xlsx]F2!PivotTable10</c:name>
    <c:fmtId val="-1"/>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s>
    <c:plotArea>
      <c:layout/>
      <c:barChart>
        <c:barDir val="col"/>
        <c:grouping val="clustered"/>
        <c:ser>
          <c:idx val="0"/>
          <c:order val="0"/>
          <c:tx>
            <c:strRef>
              <c:f>'F2'!$B$19:$B$20</c:f>
              <c:strCache>
                <c:ptCount val="1"/>
                <c:pt idx="0">
                  <c:v>2006-07</c:v>
                </c:pt>
              </c:strCache>
            </c:strRef>
          </c:tx>
          <c:cat>
            <c:strRef>
              <c:f>'F2'!$A$21:$A$27</c:f>
              <c:strCache>
                <c:ptCount val="7"/>
                <c:pt idx="0">
                  <c:v>Certificate</c:v>
                </c:pt>
                <c:pt idx="1">
                  <c:v>Diploma</c:v>
                </c:pt>
                <c:pt idx="2">
                  <c:v>Associate</c:v>
                </c:pt>
                <c:pt idx="3">
                  <c:v>Bachelor's</c:v>
                </c:pt>
                <c:pt idx="4">
                  <c:v>Master's</c:v>
                </c:pt>
                <c:pt idx="5">
                  <c:v>Doctoral</c:v>
                </c:pt>
                <c:pt idx="6">
                  <c:v>Professional</c:v>
                </c:pt>
              </c:strCache>
            </c:strRef>
          </c:cat>
          <c:val>
            <c:numRef>
              <c:f>'F2'!$B$21:$B$27</c:f>
              <c:numCache>
                <c:formatCode>0.0%</c:formatCode>
                <c:ptCount val="7"/>
                <c:pt idx="0">
                  <c:v>0.66394279877425944</c:v>
                </c:pt>
                <c:pt idx="1">
                  <c:v>0.72250859106529208</c:v>
                </c:pt>
                <c:pt idx="2">
                  <c:v>0.75883905013192665</c:v>
                </c:pt>
                <c:pt idx="3">
                  <c:v>0.60452173913043483</c:v>
                </c:pt>
                <c:pt idx="4">
                  <c:v>0.56586433260393965</c:v>
                </c:pt>
                <c:pt idx="5">
                  <c:v>0.28603603603603445</c:v>
                </c:pt>
                <c:pt idx="6">
                  <c:v>0.5120192307692305</c:v>
                </c:pt>
              </c:numCache>
            </c:numRef>
          </c:val>
        </c:ser>
        <c:ser>
          <c:idx val="1"/>
          <c:order val="1"/>
          <c:tx>
            <c:strRef>
              <c:f>'F2'!$C$19:$C$20</c:f>
              <c:strCache>
                <c:ptCount val="1"/>
                <c:pt idx="0">
                  <c:v>2007-08</c:v>
                </c:pt>
              </c:strCache>
            </c:strRef>
          </c:tx>
          <c:cat>
            <c:strRef>
              <c:f>'F2'!$A$21:$A$27</c:f>
              <c:strCache>
                <c:ptCount val="7"/>
                <c:pt idx="0">
                  <c:v>Certificate</c:v>
                </c:pt>
                <c:pt idx="1">
                  <c:v>Diploma</c:v>
                </c:pt>
                <c:pt idx="2">
                  <c:v>Associate</c:v>
                </c:pt>
                <c:pt idx="3">
                  <c:v>Bachelor's</c:v>
                </c:pt>
                <c:pt idx="4">
                  <c:v>Master's</c:v>
                </c:pt>
                <c:pt idx="5">
                  <c:v>Doctoral</c:v>
                </c:pt>
                <c:pt idx="6">
                  <c:v>Professional</c:v>
                </c:pt>
              </c:strCache>
            </c:strRef>
          </c:cat>
          <c:val>
            <c:numRef>
              <c:f>'F2'!$C$21:$C$27</c:f>
              <c:numCache>
                <c:formatCode>0.0%</c:formatCode>
                <c:ptCount val="7"/>
                <c:pt idx="0">
                  <c:v>0.61970443349754412</c:v>
                </c:pt>
                <c:pt idx="1">
                  <c:v>0.65140525838621965</c:v>
                </c:pt>
                <c:pt idx="2">
                  <c:v>0.70030328094844219</c:v>
                </c:pt>
                <c:pt idx="3">
                  <c:v>0.57163290994392946</c:v>
                </c:pt>
                <c:pt idx="4">
                  <c:v>0.56440443213296398</c:v>
                </c:pt>
                <c:pt idx="5">
                  <c:v>0.29493087557603687</c:v>
                </c:pt>
                <c:pt idx="6">
                  <c:v>0.46012269938650513</c:v>
                </c:pt>
              </c:numCache>
            </c:numRef>
          </c:val>
        </c:ser>
        <c:ser>
          <c:idx val="2"/>
          <c:order val="2"/>
          <c:tx>
            <c:strRef>
              <c:f>'F2'!$D$19:$D$20</c:f>
              <c:strCache>
                <c:ptCount val="1"/>
                <c:pt idx="0">
                  <c:v>2008-09</c:v>
                </c:pt>
              </c:strCache>
            </c:strRef>
          </c:tx>
          <c:dLbls>
            <c:dLbl>
              <c:idx val="0"/>
              <c:layout>
                <c:manualLayout>
                  <c:x val="-1.5553067064825196E-3"/>
                  <c:y val="-4.4973544973544992E-2"/>
                </c:manualLayout>
              </c:layout>
              <c:showVal val="1"/>
            </c:dLbl>
            <c:txPr>
              <a:bodyPr/>
              <a:lstStyle/>
              <a:p>
                <a:pPr>
                  <a:defRPr sz="2000" b="1"/>
                </a:pPr>
                <a:endParaRPr lang="en-US"/>
              </a:p>
            </c:txPr>
            <c:showVal val="1"/>
          </c:dLbls>
          <c:cat>
            <c:strRef>
              <c:f>'F2'!$A$21:$A$27</c:f>
              <c:strCache>
                <c:ptCount val="7"/>
                <c:pt idx="0">
                  <c:v>Certificate</c:v>
                </c:pt>
                <c:pt idx="1">
                  <c:v>Diploma</c:v>
                </c:pt>
                <c:pt idx="2">
                  <c:v>Associate</c:v>
                </c:pt>
                <c:pt idx="3">
                  <c:v>Bachelor's</c:v>
                </c:pt>
                <c:pt idx="4">
                  <c:v>Master's</c:v>
                </c:pt>
                <c:pt idx="5">
                  <c:v>Doctoral</c:v>
                </c:pt>
                <c:pt idx="6">
                  <c:v>Professional</c:v>
                </c:pt>
              </c:strCache>
            </c:strRef>
          </c:cat>
          <c:val>
            <c:numRef>
              <c:f>'F2'!$D$21:$D$27</c:f>
              <c:numCache>
                <c:formatCode>0.0%</c:formatCode>
                <c:ptCount val="7"/>
                <c:pt idx="0">
                  <c:v>0.56363636363636349</c:v>
                </c:pt>
                <c:pt idx="1">
                  <c:v>0.6757305194805252</c:v>
                </c:pt>
                <c:pt idx="2">
                  <c:v>0.72493702770780855</c:v>
                </c:pt>
                <c:pt idx="3">
                  <c:v>0.59450056116722005</c:v>
                </c:pt>
                <c:pt idx="4">
                  <c:v>0.60480038022813765</c:v>
                </c:pt>
                <c:pt idx="5">
                  <c:v>0.38339920948616601</c:v>
                </c:pt>
                <c:pt idx="6">
                  <c:v>0.5042735042735047</c:v>
                </c:pt>
              </c:numCache>
            </c:numRef>
          </c:val>
        </c:ser>
        <c:gapWidth val="26"/>
        <c:axId val="64332160"/>
        <c:axId val="64333696"/>
      </c:barChart>
      <c:catAx>
        <c:axId val="64332160"/>
        <c:scaling>
          <c:orientation val="minMax"/>
        </c:scaling>
        <c:axPos val="b"/>
        <c:majorTickMark val="none"/>
        <c:tickLblPos val="nextTo"/>
        <c:txPr>
          <a:bodyPr/>
          <a:lstStyle/>
          <a:p>
            <a:pPr>
              <a:defRPr sz="1600" b="1"/>
            </a:pPr>
            <a:endParaRPr lang="en-US"/>
          </a:p>
        </c:txPr>
        <c:crossAx val="64333696"/>
        <c:crosses val="autoZero"/>
        <c:auto val="1"/>
        <c:lblAlgn val="ctr"/>
        <c:lblOffset val="100"/>
      </c:catAx>
      <c:valAx>
        <c:axId val="64333696"/>
        <c:scaling>
          <c:orientation val="minMax"/>
          <c:max val="1"/>
          <c:min val="0"/>
        </c:scaling>
        <c:axPos val="l"/>
        <c:majorGridlines/>
        <c:numFmt formatCode="0%" sourceLinked="0"/>
        <c:majorTickMark val="none"/>
        <c:tickLblPos val="nextTo"/>
        <c:txPr>
          <a:bodyPr/>
          <a:lstStyle/>
          <a:p>
            <a:pPr>
              <a:defRPr sz="1050"/>
            </a:pPr>
            <a:endParaRPr lang="en-US"/>
          </a:p>
        </c:txPr>
        <c:crossAx val="64332160"/>
        <c:crosses val="autoZero"/>
        <c:crossBetween val="between"/>
        <c:majorUnit val="0.1"/>
      </c:valAx>
    </c:plotArea>
    <c:legend>
      <c:legendPos val="b"/>
      <c:layout>
        <c:manualLayout>
          <c:xMode val="edge"/>
          <c:yMode val="edge"/>
          <c:x val="0.35378230996601406"/>
          <c:y val="0.93517581135691374"/>
          <c:w val="0.47596157143291051"/>
          <c:h val="6.4824188643086367E-2"/>
        </c:manualLayout>
      </c:layout>
      <c:txPr>
        <a:bodyPr/>
        <a:lstStyle/>
        <a:p>
          <a:pPr>
            <a:defRPr sz="1800"/>
          </a:pPr>
          <a:endParaRPr lang="en-US"/>
        </a:p>
      </c:txPr>
    </c:legend>
    <c:plotVisOnly val="1"/>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roundedCorners val="1"/>
  <c:clrMapOvr bg1="lt1" tx1="dk1" bg2="lt2" tx2="dk2" accent1="accent1" accent2="accent2" accent3="accent3" accent4="accent4" accent5="accent5" accent6="accent6" hlink="hlink" folHlink="folHlink"/>
  <c:chart>
    <c:plotArea>
      <c:layout/>
      <c:barChart>
        <c:barDir val="bar"/>
        <c:grouping val="stacked"/>
        <c:ser>
          <c:idx val="0"/>
          <c:order val="0"/>
          <c:tx>
            <c:strRef>
              <c:f>'F5'!$B$1</c:f>
              <c:strCache>
                <c:ptCount val="1"/>
                <c:pt idx="0">
                  <c:v>% Found Employed in LA</c:v>
                </c:pt>
              </c:strCache>
            </c:strRef>
          </c:tx>
          <c:spPr>
            <a:solidFill>
              <a:srgbClr val="C00000"/>
            </a:solidFill>
            <a:ln>
              <a:solidFill>
                <a:srgbClr val="C00000"/>
              </a:solidFill>
            </a:ln>
          </c:spPr>
          <c:dLbls>
            <c:numFmt formatCode="0%" sourceLinked="0"/>
            <c:spPr>
              <a:solidFill>
                <a:schemeClr val="bg1"/>
              </a:solidFill>
            </c:spPr>
            <c:showVal val="1"/>
          </c:dLbls>
          <c:cat>
            <c:strRef>
              <c:f>'F5'!$A$2:$A$30</c:f>
              <c:strCache>
                <c:ptCount val="29"/>
                <c:pt idx="0">
                  <c:v>Philosophy &amp; Religious Studies</c:v>
                </c:pt>
                <c:pt idx="1">
                  <c:v>Physical Sciences</c:v>
                </c:pt>
                <c:pt idx="2">
                  <c:v>Multi/Interdisciplinary Studies</c:v>
                </c:pt>
                <c:pt idx="3">
                  <c:v>Biological &amp; Biomedical Sciences</c:v>
                </c:pt>
                <c:pt idx="4">
                  <c:v>Parks, Recreation, Leisure, Fitness</c:v>
                </c:pt>
                <c:pt idx="5">
                  <c:v>Foreign Languages, Literatures</c:v>
                </c:pt>
                <c:pt idx="6">
                  <c:v>Legal Professions</c:v>
                </c:pt>
                <c:pt idx="7">
                  <c:v>Mathematics and Statistics</c:v>
                </c:pt>
                <c:pt idx="8">
                  <c:v>Engineering</c:v>
                </c:pt>
                <c:pt idx="9">
                  <c:v>English Language &amp; Literature</c:v>
                </c:pt>
                <c:pt idx="10">
                  <c:v>Visual &amp; Performing Arts</c:v>
                </c:pt>
                <c:pt idx="11">
                  <c:v>History</c:v>
                </c:pt>
                <c:pt idx="12">
                  <c:v>Social Sciences</c:v>
                </c:pt>
                <c:pt idx="13">
                  <c:v>Psychology</c:v>
                </c:pt>
                <c:pt idx="14">
                  <c:v>Computer &amp; Information Sciences</c:v>
                </c:pt>
                <c:pt idx="15">
                  <c:v>Agriculture, Agriculture Operations</c:v>
                </c:pt>
                <c:pt idx="16">
                  <c:v>Communication, Journalism</c:v>
                </c:pt>
                <c:pt idx="17">
                  <c:v>Architecture</c:v>
                </c:pt>
                <c:pt idx="18">
                  <c:v>Natural Resources &amp; Conservation</c:v>
                </c:pt>
                <c:pt idx="19">
                  <c:v>Personal &amp; Culinary Services</c:v>
                </c:pt>
                <c:pt idx="20">
                  <c:v>Security &amp; Protective Services</c:v>
                </c:pt>
                <c:pt idx="21">
                  <c:v>Liberal Arts &amp; Sci; General Studies</c:v>
                </c:pt>
                <c:pt idx="22">
                  <c:v>Business, Management, Marketing</c:v>
                </c:pt>
                <c:pt idx="23">
                  <c:v>Transportation &amp; Materials Moving</c:v>
                </c:pt>
                <c:pt idx="24">
                  <c:v>Public Admin. &amp; Social Service</c:v>
                </c:pt>
                <c:pt idx="25">
                  <c:v>Family &amp; Consumer Sciences</c:v>
                </c:pt>
                <c:pt idx="26">
                  <c:v>Engineering Technologies</c:v>
                </c:pt>
                <c:pt idx="27">
                  <c:v>Education</c:v>
                </c:pt>
                <c:pt idx="28">
                  <c:v>Health Professions</c:v>
                </c:pt>
              </c:strCache>
            </c:strRef>
          </c:cat>
          <c:val>
            <c:numRef>
              <c:f>'F5'!$B$2:$B$30</c:f>
              <c:numCache>
                <c:formatCode>0.0%</c:formatCode>
                <c:ptCount val="29"/>
                <c:pt idx="0">
                  <c:v>0.28947368421052638</c:v>
                </c:pt>
                <c:pt idx="1">
                  <c:v>0.33734939759036398</c:v>
                </c:pt>
                <c:pt idx="2">
                  <c:v>0.38271604938271864</c:v>
                </c:pt>
                <c:pt idx="3">
                  <c:v>0.41212121212121211</c:v>
                </c:pt>
                <c:pt idx="4">
                  <c:v>0.42857142857142855</c:v>
                </c:pt>
                <c:pt idx="5">
                  <c:v>0.43902439024390555</c:v>
                </c:pt>
                <c:pt idx="6">
                  <c:v>0.46666666666666862</c:v>
                </c:pt>
                <c:pt idx="7">
                  <c:v>0.47422680412371132</c:v>
                </c:pt>
                <c:pt idx="8">
                  <c:v>0.51754385964912364</c:v>
                </c:pt>
                <c:pt idx="9">
                  <c:v>0.51782363977485923</c:v>
                </c:pt>
                <c:pt idx="10">
                  <c:v>0.52277227722772279</c:v>
                </c:pt>
                <c:pt idx="11">
                  <c:v>0.52352941176470591</c:v>
                </c:pt>
                <c:pt idx="12">
                  <c:v>0.53340883352208768</c:v>
                </c:pt>
                <c:pt idx="13">
                  <c:v>0.53362255965292837</c:v>
                </c:pt>
                <c:pt idx="14">
                  <c:v>0.53393665158371062</c:v>
                </c:pt>
                <c:pt idx="15">
                  <c:v>0.56351791530944628</c:v>
                </c:pt>
                <c:pt idx="16">
                  <c:v>0.57122302158273386</c:v>
                </c:pt>
                <c:pt idx="17">
                  <c:v>0.5737704918032821</c:v>
                </c:pt>
                <c:pt idx="18">
                  <c:v>0.60674157303371556</c:v>
                </c:pt>
                <c:pt idx="19">
                  <c:v>0.60714285714285765</c:v>
                </c:pt>
                <c:pt idx="20">
                  <c:v>0.61000000000000065</c:v>
                </c:pt>
                <c:pt idx="21">
                  <c:v>0.62249183387774165</c:v>
                </c:pt>
                <c:pt idx="22">
                  <c:v>0.6314535345512311</c:v>
                </c:pt>
                <c:pt idx="23">
                  <c:v>0.64102564102564163</c:v>
                </c:pt>
                <c:pt idx="24">
                  <c:v>0.66826923076923073</c:v>
                </c:pt>
                <c:pt idx="25">
                  <c:v>0.67272727272727784</c:v>
                </c:pt>
                <c:pt idx="26">
                  <c:v>0.67905405405405894</c:v>
                </c:pt>
                <c:pt idx="27">
                  <c:v>0.69155844155844171</c:v>
                </c:pt>
                <c:pt idx="28">
                  <c:v>0.69771071800208162</c:v>
                </c:pt>
              </c:numCache>
            </c:numRef>
          </c:val>
        </c:ser>
        <c:ser>
          <c:idx val="1"/>
          <c:order val="1"/>
          <c:tx>
            <c:strRef>
              <c:f>'F5'!$C$1</c:f>
              <c:strCache>
                <c:ptCount val="1"/>
                <c:pt idx="0">
                  <c:v>% Not Found Employed in LA</c:v>
                </c:pt>
              </c:strCache>
            </c:strRef>
          </c:tx>
          <c:spPr>
            <a:solidFill>
              <a:schemeClr val="bg1">
                <a:lumMod val="50000"/>
              </a:schemeClr>
            </a:solidFill>
            <a:ln>
              <a:solidFill>
                <a:schemeClr val="bg1">
                  <a:lumMod val="50000"/>
                </a:schemeClr>
              </a:solidFill>
            </a:ln>
          </c:spPr>
          <c:dLbls>
            <c:numFmt formatCode="0%" sourceLinked="0"/>
            <c:spPr>
              <a:solidFill>
                <a:schemeClr val="bg1"/>
              </a:solidFill>
            </c:spPr>
            <c:showVal val="1"/>
          </c:dLbls>
          <c:cat>
            <c:strRef>
              <c:f>'F5'!$A$2:$A$30</c:f>
              <c:strCache>
                <c:ptCount val="29"/>
                <c:pt idx="0">
                  <c:v>Philosophy &amp; Religious Studies</c:v>
                </c:pt>
                <c:pt idx="1">
                  <c:v>Physical Sciences</c:v>
                </c:pt>
                <c:pt idx="2">
                  <c:v>Multi/Interdisciplinary Studies</c:v>
                </c:pt>
                <c:pt idx="3">
                  <c:v>Biological &amp; Biomedical Sciences</c:v>
                </c:pt>
                <c:pt idx="4">
                  <c:v>Parks, Recreation, Leisure, Fitness</c:v>
                </c:pt>
                <c:pt idx="5">
                  <c:v>Foreign Languages, Literatures</c:v>
                </c:pt>
                <c:pt idx="6">
                  <c:v>Legal Professions</c:v>
                </c:pt>
                <c:pt idx="7">
                  <c:v>Mathematics and Statistics</c:v>
                </c:pt>
                <c:pt idx="8">
                  <c:v>Engineering</c:v>
                </c:pt>
                <c:pt idx="9">
                  <c:v>English Language &amp; Literature</c:v>
                </c:pt>
                <c:pt idx="10">
                  <c:v>Visual &amp; Performing Arts</c:v>
                </c:pt>
                <c:pt idx="11">
                  <c:v>History</c:v>
                </c:pt>
                <c:pt idx="12">
                  <c:v>Social Sciences</c:v>
                </c:pt>
                <c:pt idx="13">
                  <c:v>Psychology</c:v>
                </c:pt>
                <c:pt idx="14">
                  <c:v>Computer &amp; Information Sciences</c:v>
                </c:pt>
                <c:pt idx="15">
                  <c:v>Agriculture, Agriculture Operations</c:v>
                </c:pt>
                <c:pt idx="16">
                  <c:v>Communication, Journalism</c:v>
                </c:pt>
                <c:pt idx="17">
                  <c:v>Architecture</c:v>
                </c:pt>
                <c:pt idx="18">
                  <c:v>Natural Resources &amp; Conservation</c:v>
                </c:pt>
                <c:pt idx="19">
                  <c:v>Personal &amp; Culinary Services</c:v>
                </c:pt>
                <c:pt idx="20">
                  <c:v>Security &amp; Protective Services</c:v>
                </c:pt>
                <c:pt idx="21">
                  <c:v>Liberal Arts &amp; Sci; General Studies</c:v>
                </c:pt>
                <c:pt idx="22">
                  <c:v>Business, Management, Marketing</c:v>
                </c:pt>
                <c:pt idx="23">
                  <c:v>Transportation &amp; Materials Moving</c:v>
                </c:pt>
                <c:pt idx="24">
                  <c:v>Public Admin. &amp; Social Service</c:v>
                </c:pt>
                <c:pt idx="25">
                  <c:v>Family &amp; Consumer Sciences</c:v>
                </c:pt>
                <c:pt idx="26">
                  <c:v>Engineering Technologies</c:v>
                </c:pt>
                <c:pt idx="27">
                  <c:v>Education</c:v>
                </c:pt>
                <c:pt idx="28">
                  <c:v>Health Professions</c:v>
                </c:pt>
              </c:strCache>
            </c:strRef>
          </c:cat>
          <c:val>
            <c:numRef>
              <c:f>'F5'!$C$2:$C$30</c:f>
              <c:numCache>
                <c:formatCode>0.0%</c:formatCode>
                <c:ptCount val="29"/>
                <c:pt idx="0">
                  <c:v>0.71052631578947367</c:v>
                </c:pt>
                <c:pt idx="1">
                  <c:v>0.66265060240964635</c:v>
                </c:pt>
                <c:pt idx="2">
                  <c:v>0.61728395061728403</c:v>
                </c:pt>
                <c:pt idx="3">
                  <c:v>0.58787878787878789</c:v>
                </c:pt>
                <c:pt idx="4">
                  <c:v>0.5714285714285765</c:v>
                </c:pt>
                <c:pt idx="5">
                  <c:v>0.56097560975609762</c:v>
                </c:pt>
                <c:pt idx="6">
                  <c:v>0.53333333333333333</c:v>
                </c:pt>
                <c:pt idx="7">
                  <c:v>0.52577319587628857</c:v>
                </c:pt>
                <c:pt idx="8">
                  <c:v>0.48245614035087975</c:v>
                </c:pt>
                <c:pt idx="9">
                  <c:v>0.48217636022514387</c:v>
                </c:pt>
                <c:pt idx="10">
                  <c:v>0.47722772277227732</c:v>
                </c:pt>
                <c:pt idx="11">
                  <c:v>0.47647058823529664</c:v>
                </c:pt>
                <c:pt idx="12">
                  <c:v>0.46659116647791621</c:v>
                </c:pt>
                <c:pt idx="13">
                  <c:v>0.46637744034707368</c:v>
                </c:pt>
                <c:pt idx="14">
                  <c:v>0.46606334841628766</c:v>
                </c:pt>
                <c:pt idx="15">
                  <c:v>0.43648208469055688</c:v>
                </c:pt>
                <c:pt idx="16">
                  <c:v>0.42877697841726875</c:v>
                </c:pt>
                <c:pt idx="17">
                  <c:v>0.42622950819672134</c:v>
                </c:pt>
                <c:pt idx="18">
                  <c:v>0.39325842696629232</c:v>
                </c:pt>
                <c:pt idx="19">
                  <c:v>0.39285714285714507</c:v>
                </c:pt>
                <c:pt idx="20">
                  <c:v>0.39000000000000196</c:v>
                </c:pt>
                <c:pt idx="21">
                  <c:v>0.37750816612226246</c:v>
                </c:pt>
                <c:pt idx="22">
                  <c:v>0.36854646544877084</c:v>
                </c:pt>
                <c:pt idx="23">
                  <c:v>0.35897435897436147</c:v>
                </c:pt>
                <c:pt idx="24">
                  <c:v>0.33173076923077238</c:v>
                </c:pt>
                <c:pt idx="25">
                  <c:v>0.32727272727273038</c:v>
                </c:pt>
                <c:pt idx="26">
                  <c:v>0.32094594594594938</c:v>
                </c:pt>
                <c:pt idx="27">
                  <c:v>0.30844155844155829</c:v>
                </c:pt>
                <c:pt idx="28">
                  <c:v>0.30228928199792188</c:v>
                </c:pt>
              </c:numCache>
            </c:numRef>
          </c:val>
        </c:ser>
        <c:dLbls>
          <c:showVal val="1"/>
        </c:dLbls>
        <c:overlap val="100"/>
        <c:axId val="64909312"/>
        <c:axId val="64910848"/>
      </c:barChart>
      <c:catAx>
        <c:axId val="64909312"/>
        <c:scaling>
          <c:orientation val="minMax"/>
        </c:scaling>
        <c:axPos val="l"/>
        <c:tickLblPos val="nextTo"/>
        <c:txPr>
          <a:bodyPr/>
          <a:lstStyle/>
          <a:p>
            <a:pPr>
              <a:defRPr sz="1000"/>
            </a:pPr>
            <a:endParaRPr lang="en-US"/>
          </a:p>
        </c:txPr>
        <c:crossAx val="64910848"/>
        <c:crosses val="autoZero"/>
        <c:auto val="1"/>
        <c:lblAlgn val="ctr"/>
        <c:lblOffset val="100"/>
      </c:catAx>
      <c:valAx>
        <c:axId val="64910848"/>
        <c:scaling>
          <c:orientation val="minMax"/>
          <c:max val="1"/>
          <c:min val="0"/>
        </c:scaling>
        <c:axPos val="b"/>
        <c:numFmt formatCode="0%" sourceLinked="0"/>
        <c:tickLblPos val="nextTo"/>
        <c:txPr>
          <a:bodyPr/>
          <a:lstStyle/>
          <a:p>
            <a:pPr>
              <a:defRPr sz="1000"/>
            </a:pPr>
            <a:endParaRPr lang="en-US"/>
          </a:p>
        </c:txPr>
        <c:crossAx val="64909312"/>
        <c:crosses val="autoZero"/>
        <c:crossBetween val="between"/>
        <c:majorUnit val="0.1"/>
      </c:valAx>
    </c:plotArea>
    <c:legend>
      <c:legendPos val="b"/>
      <c:txPr>
        <a:bodyPr/>
        <a:lstStyle/>
        <a:p>
          <a:pPr>
            <a:defRPr sz="1200"/>
          </a:pPr>
          <a:endParaRPr lang="en-US"/>
        </a:p>
      </c:txPr>
    </c:legend>
    <c:plotVisOnly val="1"/>
  </c:chart>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roundedCorners val="1"/>
  <c:style val="4"/>
  <c:clrMapOvr bg1="lt1" tx1="dk1" bg2="lt2" tx2="dk2" accent1="accent1" accent2="accent2" accent3="accent3" accent4="accent4" accent5="accent5" accent6="accent6" hlink="hlink" folHlink="folHlink"/>
  <c:pivotSource>
    <c:name>[Figure.xlsx]F7!PivotTable10</c:name>
    <c:fmtId val="-1"/>
  </c:pivotSource>
  <c:chart>
    <c:pivotFmts>
      <c:pivotFmt>
        <c:idx val="0"/>
        <c:spPr>
          <a:solidFill>
            <a:srgbClr val="C00000"/>
          </a:solidFill>
          <a:ln>
            <a:solidFill>
              <a:srgbClr val="C00000"/>
            </a:solidFill>
          </a:ln>
        </c:spPr>
        <c:dLbl>
          <c:idx val="0"/>
          <c:spPr/>
          <c:txPr>
            <a:bodyPr/>
            <a:lstStyle/>
            <a:p>
              <a:pPr>
                <a:defRPr b="1"/>
              </a:pPr>
              <a:endParaRPr lang="en-US"/>
            </a:p>
          </c:txPr>
          <c:dLblPos val="outEnd"/>
          <c:showVal val="1"/>
        </c:dLbl>
      </c:pivotFmt>
      <c:pivotFmt>
        <c:idx val="1"/>
        <c:spPr>
          <a:solidFill>
            <a:schemeClr val="bg1">
              <a:lumMod val="50000"/>
            </a:schemeClr>
          </a:solidFill>
        </c:spPr>
        <c:dLbl>
          <c:idx val="0"/>
          <c:spPr/>
          <c:txPr>
            <a:bodyPr/>
            <a:lstStyle/>
            <a:p>
              <a:pPr>
                <a:defRPr sz="1000" b="1"/>
              </a:pPr>
              <a:endParaRPr lang="en-US"/>
            </a:p>
          </c:txPr>
          <c:dLblPos val="outEnd"/>
          <c:showVal val="1"/>
        </c:dLbl>
      </c:pivotFmt>
      <c:pivotFmt>
        <c:idx val="2"/>
        <c:dLbl>
          <c:idx val="0"/>
          <c:layout>
            <c:manualLayout>
              <c:x val="2.5000000000000001E-2"/>
              <c:y val="4.6296296296296805E-3"/>
            </c:manualLayout>
          </c:layout>
          <c:dLblPos val="outEnd"/>
          <c:showVal val="1"/>
        </c:dLbl>
      </c:pivotFmt>
      <c:pivotFmt>
        <c:idx val="3"/>
        <c:dLbl>
          <c:idx val="0"/>
          <c:layout>
            <c:manualLayout>
              <c:x val="2.2222222222222251E-2"/>
              <c:y val="1.3888888888889046E-2"/>
            </c:manualLayout>
          </c:layout>
          <c:dLblPos val="outEnd"/>
          <c:showVal val="1"/>
        </c:dLbl>
      </c:pivotFmt>
      <c:pivotFmt>
        <c:idx val="4"/>
        <c:dLbl>
          <c:idx val="0"/>
          <c:layout>
            <c:manualLayout>
              <c:x val="2.7777777777778321E-2"/>
              <c:y val="1.3888888888889006E-2"/>
            </c:manualLayout>
          </c:layout>
          <c:dLblPos val="outEnd"/>
          <c:showVal val="1"/>
        </c:dLbl>
      </c:pivotFmt>
      <c:pivotFmt>
        <c:idx val="5"/>
        <c:dLbl>
          <c:idx val="0"/>
          <c:layout>
            <c:manualLayout>
              <c:x val="3.0555555555555582E-2"/>
              <c:y val="1.3888888888889046E-2"/>
            </c:manualLayout>
          </c:layout>
          <c:dLblPos val="outEnd"/>
          <c:showVal val="1"/>
        </c:dLbl>
      </c:pivotFmt>
      <c:pivotFmt>
        <c:idx val="6"/>
        <c:dLbl>
          <c:idx val="0"/>
          <c:layout>
            <c:manualLayout>
              <c:x val="2.2222222222222251E-2"/>
              <c:y val="1.3888524351122934E-2"/>
            </c:manualLayout>
          </c:layout>
          <c:dLblPos val="outEnd"/>
          <c:showVal val="1"/>
        </c:dLbl>
      </c:pivotFmt>
      <c:pivotFmt>
        <c:idx val="7"/>
        <c:dLbl>
          <c:idx val="0"/>
          <c:layout>
            <c:manualLayout>
              <c:x val="2.5000000000000001E-2"/>
              <c:y val="1.3888888888889046E-2"/>
            </c:manualLayout>
          </c:layout>
          <c:dLblPos val="outEnd"/>
          <c:showVal val="1"/>
        </c:dLbl>
      </c:pivotFmt>
      <c:pivotFmt>
        <c:idx val="8"/>
        <c:dLbl>
          <c:idx val="0"/>
          <c:layout>
            <c:manualLayout>
              <c:x val="2.777777777777838E-2"/>
              <c:y val="1.3888888888889046E-2"/>
            </c:manualLayout>
          </c:layout>
          <c:dLblPos val="outEnd"/>
          <c:showVal val="1"/>
        </c:dLbl>
      </c:pivotFmt>
      <c:pivotFmt>
        <c:idx val="9"/>
        <c:spPr>
          <a:solidFill>
            <a:srgbClr val="C00000"/>
          </a:solidFill>
          <a:ln>
            <a:solidFill>
              <a:srgbClr val="C00000"/>
            </a:solidFill>
          </a:ln>
        </c:spPr>
        <c:marker>
          <c:symbol val="none"/>
        </c:marker>
        <c:dLbl>
          <c:idx val="0"/>
          <c:spPr/>
          <c:txPr>
            <a:bodyPr/>
            <a:lstStyle/>
            <a:p>
              <a:pPr>
                <a:defRPr b="1"/>
              </a:pPr>
              <a:endParaRPr lang="en-US"/>
            </a:p>
          </c:txPr>
          <c:dLblPos val="outEnd"/>
          <c:showVal val="1"/>
        </c:dLbl>
      </c:pivotFmt>
      <c:pivotFmt>
        <c:idx val="10"/>
        <c:spPr>
          <a:solidFill>
            <a:sysClr val="window" lastClr="FFFFFF">
              <a:lumMod val="50000"/>
            </a:sysClr>
          </a:solidFill>
          <a:ln>
            <a:solidFill>
              <a:sysClr val="window" lastClr="FFFFFF">
                <a:lumMod val="50000"/>
              </a:sysClr>
            </a:solidFill>
          </a:ln>
        </c:spPr>
        <c:marker>
          <c:symbol val="none"/>
        </c:marker>
        <c:dLbl>
          <c:idx val="0"/>
          <c:spPr/>
          <c:txPr>
            <a:bodyPr/>
            <a:lstStyle/>
            <a:p>
              <a:pPr>
                <a:defRPr b="1"/>
              </a:pPr>
              <a:endParaRPr lang="en-US"/>
            </a:p>
          </c:txPr>
          <c:dLblPos val="outEnd"/>
          <c:showVal val="1"/>
        </c:dLbl>
      </c:pivotFmt>
      <c:pivotFmt>
        <c:idx val="11"/>
        <c:dLbl>
          <c:idx val="0"/>
          <c:layout>
            <c:manualLayout>
              <c:x val="2.2222222222222251E-2"/>
              <c:y val="1.3888888888889079E-2"/>
            </c:manualLayout>
          </c:layout>
          <c:dLblPos val="outEnd"/>
          <c:showVal val="1"/>
        </c:dLbl>
      </c:pivotFmt>
      <c:pivotFmt>
        <c:idx val="12"/>
        <c:dLbl>
          <c:idx val="0"/>
          <c:layout>
            <c:manualLayout>
              <c:x val="2.5000000000000001E-2"/>
              <c:y val="1.8518518518518583E-2"/>
            </c:manualLayout>
          </c:layout>
          <c:dLblPos val="outEnd"/>
          <c:showVal val="1"/>
        </c:dLbl>
      </c:pivotFmt>
      <c:pivotFmt>
        <c:idx val="13"/>
        <c:dLbl>
          <c:idx val="0"/>
          <c:layout>
            <c:manualLayout>
              <c:x val="2.7777777777778307E-2"/>
              <c:y val="1.8518518518518583E-2"/>
            </c:manualLayout>
          </c:layout>
          <c:dLblPos val="outEnd"/>
          <c:showVal val="1"/>
        </c:dLbl>
      </c:pivotFmt>
      <c:pivotFmt>
        <c:idx val="14"/>
        <c:dLbl>
          <c:idx val="0"/>
          <c:layout>
            <c:manualLayout>
              <c:x val="2.5000000000000001E-2"/>
              <c:y val="1.8518518518518583E-2"/>
            </c:manualLayout>
          </c:layout>
          <c:dLblPos val="outEnd"/>
          <c:showVal val="1"/>
        </c:dLbl>
      </c:pivotFmt>
      <c:pivotFmt>
        <c:idx val="15"/>
        <c:dLbl>
          <c:idx val="0"/>
          <c:layout>
            <c:manualLayout>
              <c:x val="2.5000000000000001E-2"/>
              <c:y val="1.8518518518518583E-2"/>
            </c:manualLayout>
          </c:layout>
          <c:dLblPos val="outEnd"/>
          <c:showVal val="1"/>
        </c:dLbl>
      </c:pivotFmt>
      <c:pivotFmt>
        <c:idx val="16"/>
        <c:dLbl>
          <c:idx val="0"/>
          <c:layout>
            <c:manualLayout>
              <c:x val="2.2222222222222251E-2"/>
              <c:y val="1.3888888888889043E-2"/>
            </c:manualLayout>
          </c:layout>
          <c:dLblPos val="outEnd"/>
          <c:showVal val="1"/>
        </c:dLbl>
      </c:pivotFmt>
      <c:pivotFmt>
        <c:idx val="17"/>
        <c:dLbl>
          <c:idx val="0"/>
          <c:layout>
            <c:manualLayout>
              <c:x val="2.7777777777778363E-2"/>
              <c:y val="9.2592592592594045E-3"/>
            </c:manualLayout>
          </c:layout>
          <c:dLblPos val="outEnd"/>
          <c:showVal val="1"/>
        </c:dLbl>
      </c:pivotFmt>
      <c:pivotFmt>
        <c:idx val="18"/>
        <c:spPr>
          <a:solidFill>
            <a:srgbClr val="C00000"/>
          </a:solidFill>
          <a:ln>
            <a:solidFill>
              <a:srgbClr val="C00000"/>
            </a:solidFill>
          </a:ln>
        </c:spPr>
        <c:marker>
          <c:symbol val="none"/>
        </c:marker>
        <c:dLbl>
          <c:idx val="0"/>
          <c:spPr/>
          <c:txPr>
            <a:bodyPr/>
            <a:lstStyle/>
            <a:p>
              <a:pPr>
                <a:defRPr b="1"/>
              </a:pPr>
              <a:endParaRPr lang="en-US"/>
            </a:p>
          </c:txPr>
          <c:dLblPos val="outEnd"/>
          <c:showVal val="1"/>
        </c:dLbl>
      </c:pivotFmt>
      <c:pivotFmt>
        <c:idx val="19"/>
        <c:spPr>
          <a:solidFill>
            <a:sysClr val="window" lastClr="FFFFFF">
              <a:lumMod val="50000"/>
            </a:sysClr>
          </a:solidFill>
          <a:ln>
            <a:solidFill>
              <a:sysClr val="window" lastClr="FFFFFF">
                <a:lumMod val="50000"/>
              </a:sysClr>
            </a:solidFill>
          </a:ln>
        </c:spPr>
        <c:marker>
          <c:symbol val="none"/>
        </c:marker>
        <c:dLbl>
          <c:idx val="0"/>
          <c:spPr/>
          <c:txPr>
            <a:bodyPr/>
            <a:lstStyle/>
            <a:p>
              <a:pPr>
                <a:defRPr b="1"/>
              </a:pPr>
              <a:endParaRPr lang="en-US"/>
            </a:p>
          </c:txPr>
          <c:dLblPos val="outEnd"/>
          <c:showVal val="1"/>
        </c:dLbl>
      </c:pivotFmt>
      <c:pivotFmt>
        <c:idx val="20"/>
        <c:dLbl>
          <c:idx val="0"/>
          <c:layout>
            <c:manualLayout>
              <c:x val="2.2222222222222251E-2"/>
              <c:y val="1.3888888888889079E-2"/>
            </c:manualLayout>
          </c:layout>
          <c:dLblPos val="outEnd"/>
          <c:showVal val="1"/>
        </c:dLbl>
      </c:pivotFmt>
      <c:pivotFmt>
        <c:idx val="21"/>
        <c:dLbl>
          <c:idx val="0"/>
          <c:layout>
            <c:manualLayout>
              <c:x val="2.5000000000000001E-2"/>
              <c:y val="1.8518518518518583E-2"/>
            </c:manualLayout>
          </c:layout>
          <c:dLblPos val="outEnd"/>
          <c:showVal val="1"/>
        </c:dLbl>
      </c:pivotFmt>
      <c:pivotFmt>
        <c:idx val="22"/>
        <c:dLbl>
          <c:idx val="0"/>
          <c:layout>
            <c:manualLayout>
              <c:x val="2.7777777777778307E-2"/>
              <c:y val="1.8518518518518583E-2"/>
            </c:manualLayout>
          </c:layout>
          <c:dLblPos val="outEnd"/>
          <c:showVal val="1"/>
        </c:dLbl>
      </c:pivotFmt>
      <c:pivotFmt>
        <c:idx val="23"/>
        <c:dLbl>
          <c:idx val="0"/>
          <c:layout>
            <c:manualLayout>
              <c:x val="2.5000000000000001E-2"/>
              <c:y val="1.8518518518518583E-2"/>
            </c:manualLayout>
          </c:layout>
          <c:dLblPos val="outEnd"/>
          <c:showVal val="1"/>
        </c:dLbl>
      </c:pivotFmt>
      <c:pivotFmt>
        <c:idx val="24"/>
        <c:dLbl>
          <c:idx val="0"/>
          <c:layout>
            <c:manualLayout>
              <c:x val="2.5000000000000001E-2"/>
              <c:y val="1.8518518518518583E-2"/>
            </c:manualLayout>
          </c:layout>
          <c:dLblPos val="outEnd"/>
          <c:showVal val="1"/>
        </c:dLbl>
      </c:pivotFmt>
      <c:pivotFmt>
        <c:idx val="25"/>
        <c:dLbl>
          <c:idx val="0"/>
          <c:layout>
            <c:manualLayout>
              <c:x val="2.2222222222222251E-2"/>
              <c:y val="1.3888888888889043E-2"/>
            </c:manualLayout>
          </c:layout>
          <c:dLblPos val="outEnd"/>
          <c:showVal val="1"/>
        </c:dLbl>
      </c:pivotFmt>
      <c:pivotFmt>
        <c:idx val="26"/>
        <c:dLbl>
          <c:idx val="0"/>
          <c:layout>
            <c:manualLayout>
              <c:x val="2.7777777777778363E-2"/>
              <c:y val="9.2592592592594045E-3"/>
            </c:manualLayout>
          </c:layout>
          <c:dLblPos val="outEnd"/>
          <c:showVal val="1"/>
        </c:dLbl>
      </c:pivotFmt>
    </c:pivotFmts>
    <c:plotArea>
      <c:layout>
        <c:manualLayout>
          <c:layoutTarget val="inner"/>
          <c:xMode val="edge"/>
          <c:yMode val="edge"/>
          <c:x val="8.4836837304631527E-2"/>
          <c:y val="6.5289370078740153E-2"/>
          <c:w val="0.88305221948266266"/>
          <c:h val="0.67831437736949995"/>
        </c:manualLayout>
      </c:layout>
      <c:barChart>
        <c:barDir val="col"/>
        <c:grouping val="clustered"/>
        <c:ser>
          <c:idx val="0"/>
          <c:order val="0"/>
          <c:tx>
            <c:strRef>
              <c:f>'F7'!$B$19:$B$20</c:f>
              <c:strCache>
                <c:ptCount val="1"/>
                <c:pt idx="0">
                  <c:v>Louisiana Residents</c:v>
                </c:pt>
              </c:strCache>
            </c:strRef>
          </c:tx>
          <c:spPr>
            <a:solidFill>
              <a:srgbClr val="C00000"/>
            </a:solidFill>
            <a:ln>
              <a:solidFill>
                <a:srgbClr val="C00000"/>
              </a:solidFill>
            </a:ln>
          </c:spPr>
          <c:dLbls>
            <c:spPr>
              <a:solidFill>
                <a:sysClr val="window" lastClr="FFFFFF"/>
              </a:solidFill>
            </c:spPr>
            <c:txPr>
              <a:bodyPr/>
              <a:lstStyle/>
              <a:p>
                <a:pPr>
                  <a:defRPr sz="1400" b="1"/>
                </a:pPr>
                <a:endParaRPr lang="en-US"/>
              </a:p>
            </c:txPr>
            <c:dLblPos val="outEnd"/>
            <c:showVal val="1"/>
          </c:dLbls>
          <c:cat>
            <c:strRef>
              <c:f>'F7'!$A$21:$A$27</c:f>
              <c:strCache>
                <c:ptCount val="7"/>
                <c:pt idx="0">
                  <c:v>Certificate</c:v>
                </c:pt>
                <c:pt idx="1">
                  <c:v>Diploma</c:v>
                </c:pt>
                <c:pt idx="2">
                  <c:v>Associate</c:v>
                </c:pt>
                <c:pt idx="3">
                  <c:v>Bachelor's</c:v>
                </c:pt>
                <c:pt idx="4">
                  <c:v>Master's</c:v>
                </c:pt>
                <c:pt idx="5">
                  <c:v>Doctoral</c:v>
                </c:pt>
                <c:pt idx="6">
                  <c:v>Professional</c:v>
                </c:pt>
              </c:strCache>
            </c:strRef>
          </c:cat>
          <c:val>
            <c:numRef>
              <c:f>'F7'!$B$21:$B$27</c:f>
              <c:numCache>
                <c:formatCode>0.0%</c:formatCode>
                <c:ptCount val="7"/>
                <c:pt idx="0">
                  <c:v>0.60897435897435892</c:v>
                </c:pt>
                <c:pt idx="1">
                  <c:v>0.6883041781118987</c:v>
                </c:pt>
                <c:pt idx="2">
                  <c:v>0.73916951285277765</c:v>
                </c:pt>
                <c:pt idx="3">
                  <c:v>0.63810056587129116</c:v>
                </c:pt>
                <c:pt idx="4">
                  <c:v>0.69247115968427464</c:v>
                </c:pt>
                <c:pt idx="5">
                  <c:v>0.55423728813559325</c:v>
                </c:pt>
                <c:pt idx="6">
                  <c:v>0.53027522935779814</c:v>
                </c:pt>
              </c:numCache>
            </c:numRef>
          </c:val>
        </c:ser>
        <c:ser>
          <c:idx val="1"/>
          <c:order val="1"/>
          <c:tx>
            <c:strRef>
              <c:f>'F7'!$C$19:$C$20</c:f>
              <c:strCache>
                <c:ptCount val="1"/>
                <c:pt idx="0">
                  <c:v>Non-Residents</c:v>
                </c:pt>
              </c:strCache>
            </c:strRef>
          </c:tx>
          <c:spPr>
            <a:solidFill>
              <a:sysClr val="window" lastClr="FFFFFF">
                <a:lumMod val="50000"/>
              </a:sysClr>
            </a:solidFill>
            <a:ln>
              <a:solidFill>
                <a:sysClr val="window" lastClr="FFFFFF">
                  <a:lumMod val="50000"/>
                </a:sysClr>
              </a:solidFill>
            </a:ln>
          </c:spPr>
          <c:dLbls>
            <c:dLbl>
              <c:idx val="0"/>
              <c:layout>
                <c:manualLayout>
                  <c:x val="2.2222222222222251E-2"/>
                  <c:y val="1.3888888888889079E-2"/>
                </c:manualLayout>
              </c:layout>
              <c:dLblPos val="outEnd"/>
              <c:showVal val="1"/>
            </c:dLbl>
            <c:dLbl>
              <c:idx val="1"/>
              <c:layout>
                <c:manualLayout>
                  <c:x val="2.5000000000000001E-2"/>
                  <c:y val="1.8518518518518583E-2"/>
                </c:manualLayout>
              </c:layout>
              <c:dLblPos val="outEnd"/>
              <c:showVal val="1"/>
            </c:dLbl>
            <c:dLbl>
              <c:idx val="2"/>
              <c:layout>
                <c:manualLayout>
                  <c:x val="2.7777777777778307E-2"/>
                  <c:y val="1.8518518518518583E-2"/>
                </c:manualLayout>
              </c:layout>
              <c:dLblPos val="outEnd"/>
              <c:showVal val="1"/>
            </c:dLbl>
            <c:dLbl>
              <c:idx val="3"/>
              <c:layout>
                <c:manualLayout>
                  <c:x val="2.5000000000000001E-2"/>
                  <c:y val="1.8518518518518583E-2"/>
                </c:manualLayout>
              </c:layout>
              <c:dLblPos val="outEnd"/>
              <c:showVal val="1"/>
            </c:dLbl>
            <c:dLbl>
              <c:idx val="4"/>
              <c:layout>
                <c:manualLayout>
                  <c:x val="2.5000000000000001E-2"/>
                  <c:y val="1.8518518518518583E-2"/>
                </c:manualLayout>
              </c:layout>
              <c:dLblPos val="outEnd"/>
              <c:showVal val="1"/>
            </c:dLbl>
            <c:dLbl>
              <c:idx val="5"/>
              <c:layout>
                <c:manualLayout>
                  <c:x val="2.2222222222222251E-2"/>
                  <c:y val="1.3888888888889043E-2"/>
                </c:manualLayout>
              </c:layout>
              <c:dLblPos val="outEnd"/>
              <c:showVal val="1"/>
            </c:dLbl>
            <c:dLbl>
              <c:idx val="6"/>
              <c:layout>
                <c:manualLayout>
                  <c:x val="2.7777777777778363E-2"/>
                  <c:y val="9.2592592592594045E-3"/>
                </c:manualLayout>
              </c:layout>
              <c:dLblPos val="outEnd"/>
              <c:showVal val="1"/>
            </c:dLbl>
            <c:spPr>
              <a:solidFill>
                <a:sysClr val="window" lastClr="FFFFFF"/>
              </a:solidFill>
            </c:spPr>
            <c:txPr>
              <a:bodyPr/>
              <a:lstStyle/>
              <a:p>
                <a:pPr>
                  <a:defRPr sz="1400" b="1"/>
                </a:pPr>
                <a:endParaRPr lang="en-US"/>
              </a:p>
            </c:txPr>
            <c:dLblPos val="outEnd"/>
            <c:showVal val="1"/>
          </c:dLbls>
          <c:cat>
            <c:strRef>
              <c:f>'F7'!$A$21:$A$27</c:f>
              <c:strCache>
                <c:ptCount val="7"/>
                <c:pt idx="0">
                  <c:v>Certificate</c:v>
                </c:pt>
                <c:pt idx="1">
                  <c:v>Diploma</c:v>
                </c:pt>
                <c:pt idx="2">
                  <c:v>Associate</c:v>
                </c:pt>
                <c:pt idx="3">
                  <c:v>Bachelor's</c:v>
                </c:pt>
                <c:pt idx="4">
                  <c:v>Master's</c:v>
                </c:pt>
                <c:pt idx="5">
                  <c:v>Doctoral</c:v>
                </c:pt>
                <c:pt idx="6">
                  <c:v>Professional</c:v>
                </c:pt>
              </c:strCache>
            </c:strRef>
          </c:cat>
          <c:val>
            <c:numRef>
              <c:f>'F7'!$C$21:$C$27</c:f>
              <c:numCache>
                <c:formatCode>0.0%</c:formatCode>
                <c:ptCount val="7"/>
                <c:pt idx="0">
                  <c:v>0.27027027027027262</c:v>
                </c:pt>
                <c:pt idx="1">
                  <c:v>0.28395061728395427</c:v>
                </c:pt>
                <c:pt idx="2">
                  <c:v>0.26819923371647503</c:v>
                </c:pt>
                <c:pt idx="3">
                  <c:v>0.22335694284302421</c:v>
                </c:pt>
                <c:pt idx="4">
                  <c:v>0.22707558859975216</c:v>
                </c:pt>
                <c:pt idx="5">
                  <c:v>0.1536523929471045</c:v>
                </c:pt>
                <c:pt idx="6">
                  <c:v>0.20279720279720506</c:v>
                </c:pt>
              </c:numCache>
            </c:numRef>
          </c:val>
        </c:ser>
        <c:dLbls>
          <c:showVal val="1"/>
        </c:dLbls>
        <c:axId val="65522304"/>
        <c:axId val="63803776"/>
      </c:barChart>
      <c:catAx>
        <c:axId val="65522304"/>
        <c:scaling>
          <c:orientation val="minMax"/>
        </c:scaling>
        <c:axPos val="b"/>
        <c:tickLblPos val="nextTo"/>
        <c:txPr>
          <a:bodyPr/>
          <a:lstStyle/>
          <a:p>
            <a:pPr>
              <a:defRPr sz="1200"/>
            </a:pPr>
            <a:endParaRPr lang="en-US"/>
          </a:p>
        </c:txPr>
        <c:crossAx val="63803776"/>
        <c:crosses val="autoZero"/>
        <c:auto val="1"/>
        <c:lblAlgn val="ctr"/>
        <c:lblOffset val="100"/>
      </c:catAx>
      <c:valAx>
        <c:axId val="63803776"/>
        <c:scaling>
          <c:orientation val="minMax"/>
          <c:max val="0.8"/>
          <c:min val="0"/>
        </c:scaling>
        <c:axPos val="l"/>
        <c:majorGridlines/>
        <c:numFmt formatCode="0%" sourceLinked="0"/>
        <c:tickLblPos val="nextTo"/>
        <c:txPr>
          <a:bodyPr/>
          <a:lstStyle/>
          <a:p>
            <a:pPr>
              <a:defRPr sz="1200"/>
            </a:pPr>
            <a:endParaRPr lang="en-US"/>
          </a:p>
        </c:txPr>
        <c:crossAx val="65522304"/>
        <c:crosses val="autoZero"/>
        <c:crossBetween val="between"/>
        <c:majorUnit val="0.1"/>
      </c:valAx>
    </c:plotArea>
    <c:legend>
      <c:legendPos val="b"/>
      <c:txPr>
        <a:bodyPr/>
        <a:lstStyle/>
        <a:p>
          <a:pPr>
            <a:defRPr sz="1400"/>
          </a:pPr>
          <a:endParaRPr lang="en-US"/>
        </a:p>
      </c:txPr>
    </c:legend>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0.28074</cdr:x>
      <cdr:y>0.48118</cdr:y>
    </cdr:from>
    <cdr:to>
      <cdr:x>0.85602</cdr:x>
      <cdr:y>0.62695</cdr:y>
    </cdr:to>
    <cdr:grpSp>
      <cdr:nvGrpSpPr>
        <cdr:cNvPr id="6" name="Group 5"/>
        <cdr:cNvGrpSpPr/>
      </cdr:nvGrpSpPr>
      <cdr:grpSpPr>
        <a:xfrm xmlns:a="http://schemas.openxmlformats.org/drawingml/2006/main">
          <a:off x="2310378" y="2177803"/>
          <a:ext cx="4734324" cy="659749"/>
          <a:chOff x="2310401" y="2177788"/>
          <a:chExt cx="4734302" cy="659784"/>
        </a:xfrm>
      </cdr:grpSpPr>
      <cdr:sp macro="" textlink="">
        <cdr:nvSpPr>
          <cdr:cNvPr id="2" name="Up Arrow 1"/>
          <cdr:cNvSpPr/>
        </cdr:nvSpPr>
        <cdr:spPr>
          <a:xfrm xmlns:a="http://schemas.openxmlformats.org/drawingml/2006/main" rot="4846111">
            <a:off x="4182562" y="305627"/>
            <a:ext cx="659784" cy="4404106"/>
          </a:xfrm>
          <a:prstGeom xmlns:a="http://schemas.openxmlformats.org/drawingml/2006/main" prst="upArrow">
            <a:avLst/>
          </a:prstGeom>
          <a:gradFill xmlns:a="http://schemas.openxmlformats.org/drawingml/2006/main" flip="none" rotWithShape="1">
            <a:gsLst>
              <a:gs pos="0">
                <a:srgbClr val="DDEBCF"/>
              </a:gs>
              <a:gs pos="50000">
                <a:srgbClr val="9CB86E"/>
              </a:gs>
              <a:gs pos="100000">
                <a:srgbClr val="156B13"/>
              </a:gs>
            </a:gsLst>
            <a:lin ang="16200000" scaled="1"/>
            <a:tileRect/>
          </a:gra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vert270" anchor="b" anchorCtr="1"/>
          <a:lstStyle xmlns:a="http://schemas.openxmlformats.org/drawingml/2006/main"/>
          <a:p xmlns:a="http://schemas.openxmlformats.org/drawingml/2006/main">
            <a:endParaRPr lang="en-US" sz="2400" dirty="0"/>
          </a:p>
        </cdr:txBody>
      </cdr:sp>
      <cdr:sp macro="" textlink="">
        <cdr:nvSpPr>
          <cdr:cNvPr id="3" name="TextBox 2"/>
          <cdr:cNvSpPr txBox="1"/>
        </cdr:nvSpPr>
        <cdr:spPr>
          <a:xfrm xmlns:a="http://schemas.openxmlformats.org/drawingml/2006/main" rot="4846111">
            <a:off x="4573204" y="210870"/>
            <a:ext cx="417035" cy="4525962"/>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2400" dirty="0" smtClean="0"/>
              <a:t>28% Increase</a:t>
            </a:r>
            <a:endParaRPr lang="en-US" sz="2400"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29B488C-C08F-4940-98E7-96F9BCE62574}" type="datetimeFigureOut">
              <a:rPr lang="en-US" smtClean="0"/>
              <a:pPr/>
              <a:t>8/19/2011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3AF44AE-B4BE-4D66-B464-AF41F194253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6679F6D-E8CA-47B4-9757-47E0E0EB5FE2}" type="datetimeFigureOut">
              <a:rPr lang="en-US" smtClean="0"/>
              <a:pPr/>
              <a:t>8/19/2011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6D7D711-D0A3-4C0A-82BE-EDBDAE06E1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E6B51-88CA-4D48-8476-67A398C57259}" type="slidenum">
              <a:rPr lang="en-US"/>
              <a:pPr/>
              <a:t>6</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smtClean="0"/>
              <a:t>USE THIS ONE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FY</a:t>
            </a:r>
            <a:r>
              <a:rPr lang="en-US" baseline="0" dirty="0" smtClean="0"/>
              <a:t> 2011 38425</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C08F90-C227-4688-A072-7E8030885324}"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D711-D0A3-4C0A-82BE-EDBDAE06E1FD}" type="slidenum">
              <a:rPr lang="en-US" smtClean="0"/>
              <a:pPr/>
              <a:t>72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0E003-0A7D-42C8-BF17-62A256747109}" type="datetimeFigureOut">
              <a:rPr lang="en-US" smtClean="0"/>
              <a:pPr/>
              <a:t>8/19/2011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E003-0A7D-42C8-BF17-62A256747109}" type="datetimeFigureOut">
              <a:rPr lang="en-US" smtClean="0"/>
              <a:pPr/>
              <a:t>8/19/2011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E003-0A7D-42C8-BF17-62A256747109}" type="datetimeFigureOut">
              <a:rPr lang="en-US" smtClean="0"/>
              <a:pPr/>
              <a:t>8/19/2011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6774B9-D233-4E63-A8A8-FEFC9977BC0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88B04F6-5FBF-4F0B-ABFA-6AB7B43CB10C}" type="slidenum">
              <a:rPr lang="en-US"/>
              <a:pPr/>
              <a:t>‹#›</a:t>
            </a:fld>
            <a:endParaRPr lang="en-US"/>
          </a:p>
        </p:txBody>
      </p:sp>
    </p:spTree>
    <p:extLst>
      <p:ext uri="{BB962C8B-B14F-4D97-AF65-F5344CB8AC3E}">
        <p14:creationId xmlns:p14="http://schemas.microsoft.com/office/powerpoint/2010/main" xmlns="" val="95288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E003-0A7D-42C8-BF17-62A256747109}" type="datetimeFigureOut">
              <a:rPr lang="en-US" smtClean="0"/>
              <a:pPr/>
              <a:t>8/19/2011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0E003-0A7D-42C8-BF17-62A256747109}" type="datetimeFigureOut">
              <a:rPr lang="en-US" smtClean="0"/>
              <a:pPr/>
              <a:t>8/19/2011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0E003-0A7D-42C8-BF17-62A256747109}" type="datetimeFigureOut">
              <a:rPr lang="en-US" smtClean="0"/>
              <a:pPr/>
              <a:t>8/19/2011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0E003-0A7D-42C8-BF17-62A256747109}" type="datetimeFigureOut">
              <a:rPr lang="en-US" smtClean="0"/>
              <a:pPr/>
              <a:t>8/19/2011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0E003-0A7D-42C8-BF17-62A256747109}" type="datetimeFigureOut">
              <a:rPr lang="en-US" smtClean="0"/>
              <a:pPr/>
              <a:t>8/19/2011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0E003-0A7D-42C8-BF17-62A256747109}" type="datetimeFigureOut">
              <a:rPr lang="en-US" smtClean="0"/>
              <a:pPr/>
              <a:t>8/19/2011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0E003-0A7D-42C8-BF17-62A256747109}" type="datetimeFigureOut">
              <a:rPr lang="en-US" smtClean="0"/>
              <a:pPr/>
              <a:t>8/19/2011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0E003-0A7D-42C8-BF17-62A256747109}" type="datetimeFigureOut">
              <a:rPr lang="en-US" smtClean="0"/>
              <a:pPr/>
              <a:t>8/19/2011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3D766-A2A4-4FDD-B58C-088E3390D40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E003-0A7D-42C8-BF17-62A256747109}" type="datetimeFigureOut">
              <a:rPr lang="en-US" smtClean="0"/>
              <a:pPr/>
              <a:t>8/19/2011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3D766-A2A4-4FDD-B58C-088E3390D4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www.higheredinfo.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earch.barnesandnoble.com/booksearch/imageviewer.asp?ean=9780061937194&amp;imId=51593771" TargetMode="Externa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subTitle" idx="1"/>
          </p:nvPr>
        </p:nvSpPr>
        <p:spPr>
          <a:xfrm>
            <a:off x="2667000" y="4419600"/>
            <a:ext cx="3657600" cy="1219200"/>
          </a:xfrm>
        </p:spPr>
        <p:txBody>
          <a:bodyPr>
            <a:normAutofit fontScale="92500" lnSpcReduction="20000"/>
          </a:bodyPr>
          <a:lstStyle/>
          <a:p>
            <a:r>
              <a:rPr lang="en-US" sz="4400" b="1" dirty="0" smtClean="0">
                <a:solidFill>
                  <a:srgbClr val="0070C0"/>
                </a:solidFill>
              </a:rPr>
              <a:t>Meeting 1 </a:t>
            </a:r>
          </a:p>
          <a:p>
            <a:r>
              <a:rPr lang="en-US" sz="4400" b="1" dirty="0" smtClean="0">
                <a:solidFill>
                  <a:srgbClr val="0070C0"/>
                </a:solidFill>
              </a:rPr>
              <a:t>August 19, 2011</a:t>
            </a:r>
            <a:endParaRPr lang="en-US" b="1" dirty="0">
              <a:solidFill>
                <a:srgbClr val="000099"/>
              </a:solidFill>
            </a:endParaRPr>
          </a:p>
        </p:txBody>
      </p:sp>
      <p:sp>
        <p:nvSpPr>
          <p:cNvPr id="553990" name="Rectangle 6"/>
          <p:cNvSpPr>
            <a:spLocks noGrp="1" noChangeArrowheads="1"/>
          </p:cNvSpPr>
          <p:nvPr>
            <p:ph type="ctrTitle"/>
          </p:nvPr>
        </p:nvSpPr>
        <p:spPr>
          <a:xfrm>
            <a:off x="685800" y="533400"/>
            <a:ext cx="7772400" cy="1470025"/>
          </a:xfrm>
          <a:noFill/>
          <a:ln/>
        </p:spPr>
        <p:txBody>
          <a:bodyPr>
            <a:normAutofit/>
          </a:bodyPr>
          <a:lstStyle/>
          <a:p>
            <a:r>
              <a:rPr kumimoji="0" lang="en-US" b="1" i="0" u="none" strike="noStrike" cap="none" normalizeH="0" baseline="0" dirty="0" smtClean="0">
                <a:ln>
                  <a:noFill/>
                </a:ln>
                <a:solidFill>
                  <a:srgbClr val="005024"/>
                </a:solidFill>
                <a:effectLst/>
                <a:latin typeface="Microsoft Sans Serif" pitchFamily="34" charset="0"/>
                <a:ea typeface="Times New Roman" pitchFamily="18" charset="0"/>
                <a:cs typeface="Microsoft Sans Serif" pitchFamily="34" charset="0"/>
              </a:rPr>
              <a:t>Governance Commission</a:t>
            </a:r>
            <a:r>
              <a:rPr kumimoji="0" lang="en-US" b="1" i="0" u="none" strike="noStrike" cap="none" normalizeH="0" dirty="0" smtClean="0">
                <a:ln>
                  <a:noFill/>
                </a:ln>
                <a:solidFill>
                  <a:srgbClr val="005024"/>
                </a:solidFill>
                <a:effectLst/>
                <a:latin typeface="Microsoft Sans Serif" pitchFamily="34" charset="0"/>
                <a:ea typeface="Times New Roman" pitchFamily="18" charset="0"/>
                <a:cs typeface="Microsoft Sans Serif" pitchFamily="34" charset="0"/>
              </a:rPr>
              <a:t> </a:t>
            </a:r>
            <a:endParaRPr lang="en-US" b="1" dirty="0">
              <a:solidFill>
                <a:srgbClr val="005024"/>
              </a:solidFill>
            </a:endParaRPr>
          </a:p>
        </p:txBody>
      </p:sp>
      <p:pic>
        <p:nvPicPr>
          <p:cNvPr id="6" name="Picture 8" descr="imgHeaderBott"/>
          <p:cNvPicPr>
            <a:picLocks noChangeAspect="1" noChangeArrowheads="1"/>
          </p:cNvPicPr>
          <p:nvPr/>
        </p:nvPicPr>
        <p:blipFill>
          <a:blip r:embed="rId2" cstate="print"/>
          <a:srcRect/>
          <a:stretch>
            <a:fillRect/>
          </a:stretch>
        </p:blipFill>
        <p:spPr bwMode="auto">
          <a:xfrm>
            <a:off x="0" y="2057400"/>
            <a:ext cx="9096375" cy="2100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0" y="2286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Student Preparation for College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TextBox 4"/>
          <p:cNvSpPr txBox="1"/>
          <p:nvPr/>
        </p:nvSpPr>
        <p:spPr>
          <a:xfrm>
            <a:off x="1143000" y="1981200"/>
            <a:ext cx="7162800" cy="3416320"/>
          </a:xfrm>
          <a:prstGeom prst="rect">
            <a:avLst/>
          </a:prstGeom>
          <a:noFill/>
        </p:spPr>
        <p:txBody>
          <a:bodyPr wrap="square" rtlCol="0">
            <a:spAutoFit/>
          </a:bodyPr>
          <a:lstStyle/>
          <a:p>
            <a:pPr>
              <a:buFont typeface="Arial" pitchFamily="34" charset="0"/>
              <a:buChar char="•"/>
            </a:pPr>
            <a:r>
              <a:rPr lang="en-US" sz="2400" b="1" dirty="0" smtClean="0"/>
              <a:t>Average ACT for Louisiana is 20.7 compared to 22 for the Nation as a whole </a:t>
            </a:r>
          </a:p>
          <a:p>
            <a:pPr>
              <a:buFont typeface="Arial" pitchFamily="34" charset="0"/>
              <a:buChar char="•"/>
            </a:pPr>
            <a:r>
              <a:rPr lang="en-US" sz="2400" b="1" dirty="0" smtClean="0"/>
              <a:t>72% of entering freshmen at community colleges need remediation</a:t>
            </a:r>
          </a:p>
          <a:p>
            <a:pPr>
              <a:buFont typeface="Arial" pitchFamily="34" charset="0"/>
              <a:buChar char="•"/>
            </a:pPr>
            <a:r>
              <a:rPr lang="en-US" sz="2400" b="1" dirty="0" smtClean="0"/>
              <a:t>21% of Entering freshmen at the universities need remediation </a:t>
            </a:r>
          </a:p>
          <a:p>
            <a:pPr>
              <a:buFont typeface="Arial" pitchFamily="34" charset="0"/>
              <a:buChar char="•"/>
            </a:pPr>
            <a:r>
              <a:rPr lang="en-US" sz="2400" b="1" dirty="0" smtClean="0"/>
              <a:t>State minimum admission standards will redirect all  students needing developmental education to the community colleges by 2014.  </a:t>
            </a:r>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itle 1"/>
          <p:cNvSpPr txBox="1">
            <a:spLocks/>
          </p:cNvSpPr>
          <p:nvPr/>
        </p:nvSpPr>
        <p:spPr>
          <a:xfrm>
            <a:off x="0" y="228600"/>
            <a:ext cx="9144000" cy="94456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lt1"/>
                </a:solidFill>
                <a:effectLst/>
                <a:uLnTx/>
                <a:uFillTx/>
                <a:latin typeface="+mn-lt"/>
                <a:ea typeface="+mn-ea"/>
                <a:cs typeface="+mn-cs"/>
              </a:rPr>
              <a:t>Certificates and Degrees Awarded</a:t>
            </a:r>
            <a:endParaRPr kumimoji="0" lang="en-US" sz="4400" b="0" i="0" u="none" strike="noStrike" kern="1200" cap="none" spc="0" normalizeH="0" baseline="0" noProof="0" dirty="0" smtClean="0">
              <a:ln>
                <a:noFill/>
              </a:ln>
              <a:solidFill>
                <a:schemeClr val="lt1"/>
              </a:solidFill>
              <a:effectLst/>
              <a:uLnTx/>
              <a:uFillTx/>
              <a:latin typeface="+mn-lt"/>
              <a:ea typeface="+mn-ea"/>
              <a:cs typeface="+mn-cs"/>
            </a:endParaRPr>
          </a:p>
        </p:txBody>
      </p:sp>
      <p:graphicFrame>
        <p:nvGraphicFramePr>
          <p:cNvPr id="7" name="Chart 6"/>
          <p:cNvGraphicFramePr/>
          <p:nvPr/>
        </p:nvGraphicFramePr>
        <p:xfrm>
          <a:off x="1219200" y="1524000"/>
          <a:ext cx="6400800" cy="4648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228600"/>
            <a:ext cx="9144000" cy="944562"/>
          </a:xfrm>
        </p:spPr>
        <p:style>
          <a:lnRef idx="0">
            <a:schemeClr val="accent1"/>
          </a:lnRef>
          <a:fillRef idx="3">
            <a:schemeClr val="accent1"/>
          </a:fillRef>
          <a:effectRef idx="3">
            <a:schemeClr val="accent1"/>
          </a:effectRef>
          <a:fontRef idx="minor">
            <a:schemeClr val="lt1"/>
          </a:fontRef>
        </p:style>
        <p:txBody>
          <a:bodyPr/>
          <a:lstStyle/>
          <a:p>
            <a:r>
              <a:rPr lang="en-US" dirty="0" smtClean="0"/>
              <a:t>Certificates and Degrees Awarded</a:t>
            </a:r>
          </a:p>
        </p:txBody>
      </p:sp>
      <p:graphicFrame>
        <p:nvGraphicFramePr>
          <p:cNvPr id="6" name="Chart Placeholder 3"/>
          <p:cNvGraphicFramePr>
            <a:graphicFrameLocks noGrp="1"/>
          </p:cNvGraphicFramePr>
          <p:nvPr>
            <p:ph type="chart" idx="1"/>
          </p:nvPr>
        </p:nvGraphicFramePr>
        <p:xfrm>
          <a:off x="533400" y="14478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828800" y="1066800"/>
            <a:ext cx="2819400" cy="1754326"/>
          </a:xfrm>
          <a:prstGeom prst="rect">
            <a:avLst/>
          </a:prstGeom>
          <a:solidFill>
            <a:schemeClr val="bg1"/>
          </a:solidFill>
          <a:ln w="38100">
            <a:solidFill>
              <a:schemeClr val="accent3">
                <a:lumMod val="50000"/>
              </a:schemeClr>
            </a:solidFill>
          </a:ln>
        </p:spPr>
        <p:txBody>
          <a:bodyPr wrap="square" rtlCol="0">
            <a:spAutoFit/>
          </a:bodyPr>
          <a:lstStyle/>
          <a:p>
            <a:r>
              <a:rPr lang="en-US" dirty="0" smtClean="0"/>
              <a:t>382% - Certificates</a:t>
            </a:r>
          </a:p>
          <a:p>
            <a:r>
              <a:rPr lang="en-US" dirty="0" smtClean="0"/>
              <a:t>55% - Diplomas</a:t>
            </a:r>
          </a:p>
          <a:p>
            <a:r>
              <a:rPr lang="en-US" dirty="0" smtClean="0"/>
              <a:t>51% Associate Degrees</a:t>
            </a:r>
          </a:p>
          <a:p>
            <a:r>
              <a:rPr lang="en-US" dirty="0" smtClean="0"/>
              <a:t>8% Baccalaureate Degrees</a:t>
            </a:r>
          </a:p>
          <a:p>
            <a:r>
              <a:rPr lang="en-US" dirty="0" smtClean="0">
                <a:solidFill>
                  <a:srgbClr val="C00000"/>
                </a:solidFill>
              </a:rPr>
              <a:t>-2% Master Degrees</a:t>
            </a:r>
          </a:p>
          <a:p>
            <a:r>
              <a:rPr lang="en-US" dirty="0" smtClean="0"/>
              <a:t>5% Doctoral Degrees</a:t>
            </a:r>
            <a:endParaRPr lang="en-US" dirty="0"/>
          </a:p>
        </p:txBody>
      </p:sp>
      <p:sp>
        <p:nvSpPr>
          <p:cNvPr id="5" name="Slide Number Placeholder 4"/>
          <p:cNvSpPr>
            <a:spLocks noGrp="1"/>
          </p:cNvSpPr>
          <p:nvPr>
            <p:ph type="sldNum" sz="quarter" idx="12"/>
          </p:nvPr>
        </p:nvSpPr>
        <p:spPr/>
        <p:txBody>
          <a:bodyPr/>
          <a:lstStyle/>
          <a:p>
            <a:pPr>
              <a:defRPr/>
            </a:pPr>
            <a:fld id="{047C7C47-E30E-4B3F-988F-6AEFA4168D0A}"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44" name="Object 4"/>
          <p:cNvGraphicFramePr>
            <a:graphicFrameLocks noChangeAspect="1"/>
          </p:cNvGraphicFramePr>
          <p:nvPr>
            <p:ph idx="1"/>
          </p:nvPr>
        </p:nvGraphicFramePr>
        <p:xfrm>
          <a:off x="241300" y="900113"/>
          <a:ext cx="8732838" cy="4892675"/>
        </p:xfrm>
        <a:graphic>
          <a:graphicData uri="http://schemas.openxmlformats.org/presentationml/2006/ole">
            <p:oleObj spid="_x0000_s90114" name="Worksheet" r:id="rId3" imgW="11629957" imgH="6505665" progId="Excel.Sheet.8">
              <p:embed/>
            </p:oleObj>
          </a:graphicData>
        </a:graphic>
      </p:graphicFrame>
      <p:sp>
        <p:nvSpPr>
          <p:cNvPr id="3" name="TextBox 2"/>
          <p:cNvSpPr txBox="1"/>
          <p:nvPr/>
        </p:nvSpPr>
        <p:spPr>
          <a:xfrm>
            <a:off x="990600" y="6019800"/>
            <a:ext cx="7848600" cy="261610"/>
          </a:xfrm>
          <a:prstGeom prst="rect">
            <a:avLst/>
          </a:prstGeom>
          <a:noFill/>
        </p:spPr>
        <p:txBody>
          <a:bodyPr wrap="square" rtlCol="0">
            <a:spAutoFit/>
          </a:bodyPr>
          <a:lstStyle/>
          <a:p>
            <a:r>
              <a:rPr lang="en-US" sz="1100" dirty="0" smtClean="0"/>
              <a:t>ARRA funds are included in “Other” for FY 2010 and FY 2011. </a:t>
            </a:r>
            <a:endParaRPr lang="en-US" sz="1100" dirty="0"/>
          </a:p>
        </p:txBody>
      </p:sp>
      <p:sp>
        <p:nvSpPr>
          <p:cNvPr id="4" name="Title 1"/>
          <p:cNvSpPr>
            <a:spLocks noGrp="1"/>
          </p:cNvSpPr>
          <p:nvPr>
            <p:ph type="title"/>
          </p:nvPr>
        </p:nvSpPr>
        <p:spPr>
          <a:xfrm>
            <a:off x="0" y="533400"/>
            <a:ext cx="9144000" cy="944562"/>
          </a:xfrm>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Sources of Revenue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550863" y="488950"/>
          <a:ext cx="8310562" cy="605631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0" y="274638"/>
            <a:ext cx="9144000" cy="94456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Student Aid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30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2" dur="3000"/>
                                        <p:tgtEl>
                                          <p:spTgt spid="3">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7" dur="3000"/>
                                        <p:tgtEl>
                                          <p:spTgt spid="3">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wipe(left)">
                                      <p:cBhvr>
                                        <p:cTn id="22" dur="3000"/>
                                        <p:tgtEl>
                                          <p:spTgt spid="3">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981200"/>
            <a:ext cx="7696200" cy="2677656"/>
          </a:xfrm>
          <a:prstGeom prst="rect">
            <a:avLst/>
          </a:prstGeom>
          <a:noFill/>
        </p:spPr>
        <p:txBody>
          <a:bodyPr wrap="square" rtlCol="0">
            <a:spAutoFit/>
          </a:bodyPr>
          <a:lstStyle/>
          <a:p>
            <a:pPr>
              <a:buFont typeface="Arial" pitchFamily="34" charset="0"/>
              <a:buChar char="•"/>
            </a:pPr>
            <a:r>
              <a:rPr lang="en-US" sz="2800" dirty="0" smtClean="0"/>
              <a:t>Performance Funding Formula </a:t>
            </a:r>
          </a:p>
          <a:p>
            <a:pPr>
              <a:buFont typeface="Arial" pitchFamily="34" charset="0"/>
              <a:buChar char="•"/>
            </a:pPr>
            <a:r>
              <a:rPr lang="en-US" sz="2800" dirty="0" smtClean="0"/>
              <a:t>Grad Act</a:t>
            </a:r>
          </a:p>
          <a:p>
            <a:pPr>
              <a:buFont typeface="Arial" pitchFamily="34" charset="0"/>
              <a:buChar char="•"/>
            </a:pPr>
            <a:r>
              <a:rPr lang="en-US" sz="2800" dirty="0" smtClean="0"/>
              <a:t>Articulation transfer degree</a:t>
            </a:r>
          </a:p>
          <a:p>
            <a:pPr>
              <a:buFont typeface="Arial" pitchFamily="34" charset="0"/>
              <a:buChar char="•"/>
            </a:pPr>
            <a:r>
              <a:rPr lang="en-US" sz="2800" dirty="0" smtClean="0"/>
              <a:t>Increase admission standards for universities</a:t>
            </a:r>
          </a:p>
          <a:p>
            <a:pPr>
              <a:buFont typeface="Arial" pitchFamily="34" charset="0"/>
              <a:buChar char="•"/>
            </a:pPr>
            <a:r>
              <a:rPr lang="en-US" sz="2800" dirty="0" smtClean="0"/>
              <a:t>Academic Program review – termination of under-performing programs</a:t>
            </a:r>
            <a:endParaRPr lang="en-US" sz="2800" dirty="0"/>
          </a:p>
        </p:txBody>
      </p:sp>
      <p:sp>
        <p:nvSpPr>
          <p:cNvPr id="3" name="Title 1"/>
          <p:cNvSpPr txBox="1">
            <a:spLocks/>
          </p:cNvSpPr>
          <p:nvPr/>
        </p:nvSpPr>
        <p:spPr>
          <a:xfrm>
            <a:off x="0" y="228600"/>
            <a:ext cx="9144000" cy="94456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Performance Initiatives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l="7080" t="36515" r="7080" b="8245"/>
          <a:stretch>
            <a:fillRect/>
          </a:stretch>
        </p:blipFill>
        <p:spPr bwMode="auto">
          <a:xfrm>
            <a:off x="381000" y="-2"/>
            <a:ext cx="8382000" cy="683056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38B2C8D6-1516-4A89-A608-849D2A60386F}" type="slidenum">
              <a:rPr lang="en-US" smtClean="0"/>
              <a:pPr/>
              <a:t>16</a:t>
            </a:fld>
            <a:endParaRPr lang="en-US"/>
          </a:p>
        </p:txBody>
      </p:sp>
    </p:spTree>
    <p:extLst>
      <p:ext uri="{BB962C8B-B14F-4D97-AF65-F5344CB8AC3E}">
        <p14:creationId xmlns="" xmlns:p14="http://schemas.microsoft.com/office/powerpoint/2010/main" val="13474279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rrowheads="1"/>
          </p:cNvPicPr>
          <p:nvPr/>
        </p:nvPicPr>
        <p:blipFill>
          <a:blip r:embed="rId2" cstate="print"/>
          <a:srcRect l="7080" t="36515" r="7080" b="8245"/>
          <a:stretch>
            <a:fillRect/>
          </a:stretch>
        </p:blipFill>
        <p:spPr bwMode="auto">
          <a:xfrm>
            <a:off x="384048" y="0"/>
            <a:ext cx="8385048" cy="681825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17</a:t>
            </a:fld>
            <a:endParaRPr lang="en-US"/>
          </a:p>
        </p:txBody>
      </p:sp>
    </p:spTree>
    <p:extLst>
      <p:ext uri="{BB962C8B-B14F-4D97-AF65-F5344CB8AC3E}">
        <p14:creationId xmlns="" xmlns:p14="http://schemas.microsoft.com/office/powerpoint/2010/main" val="120388053"/>
      </p:ext>
    </p:extLst>
  </p:cSld>
  <p:clrMapOvr>
    <a:masterClrMapping/>
  </p:clrMapOvr>
  <p:transition advClick="0" advTm="1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rrowheads="1"/>
          </p:cNvPicPr>
          <p:nvPr/>
        </p:nvPicPr>
        <p:blipFill>
          <a:blip r:embed="rId2" cstate="print"/>
          <a:srcRect l="7080" t="36515" r="7080" b="8245"/>
          <a:stretch>
            <a:fillRect/>
          </a:stretch>
        </p:blipFill>
        <p:spPr bwMode="auto">
          <a:xfrm>
            <a:off x="384048" y="0"/>
            <a:ext cx="8370691" cy="681825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18</a:t>
            </a:fld>
            <a:endParaRPr lang="en-US"/>
          </a:p>
        </p:txBody>
      </p:sp>
    </p:spTree>
    <p:extLst>
      <p:ext uri="{BB962C8B-B14F-4D97-AF65-F5344CB8AC3E}">
        <p14:creationId xmlns="" xmlns:p14="http://schemas.microsoft.com/office/powerpoint/2010/main" val="1034883897"/>
      </p:ext>
    </p:extLst>
  </p:cSld>
  <p:clrMapOvr>
    <a:masterClrMapping/>
  </p:clrMapOvr>
  <p:transition advClick="0" advTm="1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rrowheads="1"/>
          </p:cNvPicPr>
          <p:nvPr/>
        </p:nvPicPr>
        <p:blipFill>
          <a:blip r:embed="rId2" cstate="print"/>
          <a:srcRect l="7080" t="36515" r="7080" b="8245"/>
          <a:stretch>
            <a:fillRect/>
          </a:stretch>
        </p:blipFill>
        <p:spPr bwMode="auto">
          <a:xfrm>
            <a:off x="384048" y="0"/>
            <a:ext cx="8370691" cy="681825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19</a:t>
            </a:fld>
            <a:endParaRPr lang="en-US"/>
          </a:p>
        </p:txBody>
      </p:sp>
    </p:spTree>
    <p:extLst>
      <p:ext uri="{BB962C8B-B14F-4D97-AF65-F5344CB8AC3E}">
        <p14:creationId xmlns="" xmlns:p14="http://schemas.microsoft.com/office/powerpoint/2010/main" val="3040590306"/>
      </p:ext>
    </p:extLst>
  </p:cSld>
  <p:clrMapOvr>
    <a:masterClrMapping/>
  </p:clrMapOvr>
  <p:transition advClick="0" advTm="1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295400"/>
            <a:ext cx="8686800" cy="5410200"/>
          </a:xfrm>
        </p:spPr>
        <p:txBody>
          <a:bodyPr>
            <a:noAutofit/>
          </a:bodyPr>
          <a:lstStyle/>
          <a:p>
            <a:r>
              <a:rPr lang="en-US" sz="2400" dirty="0" smtClean="0"/>
              <a:t>. . . creates a commission to study governance, management, and supervision of postsecondary education.  </a:t>
            </a:r>
            <a:r>
              <a:rPr lang="en-US" sz="2400" dirty="0" smtClean="0">
                <a:solidFill>
                  <a:srgbClr val="FF0000"/>
                </a:solidFill>
              </a:rPr>
              <a:t>The resolution states that governance has been a perennial issue faced by the legislature since the adoption of the current constitution and there is general agreement in the legislature that there are problems with the current structure but no general agreement on a solution. </a:t>
            </a:r>
            <a:r>
              <a:rPr lang="en-US" sz="2400" dirty="0" smtClean="0">
                <a:solidFill>
                  <a:srgbClr val="0000CC"/>
                </a:solidFill>
              </a:rPr>
              <a:t>Louisiana’s governance structure should provide strong policy leadership, drive institutional accountability and student achievement. </a:t>
            </a:r>
            <a:r>
              <a:rPr lang="en-US" sz="2400" dirty="0" smtClean="0">
                <a:solidFill>
                  <a:srgbClr val="EF2DD8"/>
                </a:solidFill>
              </a:rPr>
              <a:t>The resolution further states that it is logical, reasonable, and imperative that postsecondary education institutions work within a cohesive and comprehensive governance framework that maximizes the application of scarce resources to the benefit of their students.</a:t>
            </a:r>
          </a:p>
        </p:txBody>
      </p:sp>
      <p:sp>
        <p:nvSpPr>
          <p:cNvPr id="4" name="Title 1"/>
          <p:cNvSpPr txBox="1">
            <a:spLocks/>
          </p:cNvSpPr>
          <p:nvPr/>
        </p:nvSpPr>
        <p:spPr>
          <a:xfrm>
            <a:off x="0" y="3810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HCR 184 </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20</a:t>
            </a:fld>
            <a:endParaRPr lang="en-US"/>
          </a:p>
        </p:txBody>
      </p:sp>
    </p:spTree>
    <p:extLst>
      <p:ext uri="{BB962C8B-B14F-4D97-AF65-F5344CB8AC3E}">
        <p14:creationId xmlns="" xmlns:p14="http://schemas.microsoft.com/office/powerpoint/2010/main" val="3406110535"/>
      </p:ext>
    </p:extLst>
  </p:cSld>
  <p:clrMapOvr>
    <a:masterClrMapping/>
  </p:clrMapOvr>
  <p:transition advClick="0" advTm="1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21</a:t>
            </a:fld>
            <a:endParaRPr lang="en-US"/>
          </a:p>
        </p:txBody>
      </p:sp>
    </p:spTree>
    <p:extLst>
      <p:ext uri="{BB962C8B-B14F-4D97-AF65-F5344CB8AC3E}">
        <p14:creationId xmlns="" xmlns:p14="http://schemas.microsoft.com/office/powerpoint/2010/main" val="2684611956"/>
      </p:ext>
    </p:extLst>
  </p:cSld>
  <p:clrMapOvr>
    <a:masterClrMapping/>
  </p:clrMapOvr>
  <p:transition advClick="0" advTm="1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22</a:t>
            </a:fld>
            <a:endParaRPr lang="en-US"/>
          </a:p>
        </p:txBody>
      </p:sp>
    </p:spTree>
    <p:extLst>
      <p:ext uri="{BB962C8B-B14F-4D97-AF65-F5344CB8AC3E}">
        <p14:creationId xmlns="" xmlns:p14="http://schemas.microsoft.com/office/powerpoint/2010/main" val="1309538050"/>
      </p:ext>
    </p:extLst>
  </p:cSld>
  <p:clrMapOvr>
    <a:masterClrMapping/>
  </p:clrMapOvr>
  <p:transition advClick="0" advTm="1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23</a:t>
            </a:fld>
            <a:endParaRPr lang="en-US"/>
          </a:p>
        </p:txBody>
      </p:sp>
    </p:spTree>
    <p:extLst>
      <p:ext uri="{BB962C8B-B14F-4D97-AF65-F5344CB8AC3E}">
        <p14:creationId xmlns="" xmlns:p14="http://schemas.microsoft.com/office/powerpoint/2010/main" val="3042923161"/>
      </p:ext>
    </p:extLst>
  </p:cSld>
  <p:clrMapOvr>
    <a:masterClrMapping/>
  </p:clrMapOvr>
  <p:transition advClick="0" advTm="1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24</a:t>
            </a:fld>
            <a:endParaRPr lang="en-US"/>
          </a:p>
        </p:txBody>
      </p:sp>
    </p:spTree>
    <p:extLst>
      <p:ext uri="{BB962C8B-B14F-4D97-AF65-F5344CB8AC3E}">
        <p14:creationId xmlns="" xmlns:p14="http://schemas.microsoft.com/office/powerpoint/2010/main" val="3364010228"/>
      </p:ext>
    </p:extLst>
  </p:cSld>
  <p:clrMapOvr>
    <a:masterClrMapping/>
  </p:clrMapOvr>
  <p:transition advClick="0" advTm="1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3" name="Picture 3"/>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25</a:t>
            </a:fld>
            <a:endParaRPr lang="en-US"/>
          </a:p>
        </p:txBody>
      </p:sp>
    </p:spTree>
    <p:extLst>
      <p:ext uri="{BB962C8B-B14F-4D97-AF65-F5344CB8AC3E}">
        <p14:creationId xmlns="" xmlns:p14="http://schemas.microsoft.com/office/powerpoint/2010/main" val="3371613506"/>
      </p:ext>
    </p:extLst>
  </p:cSld>
  <p:clrMapOvr>
    <a:masterClrMapping/>
  </p:clrMapOvr>
  <p:transition advClick="0" advTm="1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26</a:t>
            </a:fld>
            <a:endParaRPr lang="en-US"/>
          </a:p>
        </p:txBody>
      </p:sp>
    </p:spTree>
    <p:extLst>
      <p:ext uri="{BB962C8B-B14F-4D97-AF65-F5344CB8AC3E}">
        <p14:creationId xmlns="" xmlns:p14="http://schemas.microsoft.com/office/powerpoint/2010/main" val="3769478601"/>
      </p:ext>
    </p:extLst>
  </p:cSld>
  <p:clrMapOvr>
    <a:masterClrMapping/>
  </p:clrMapOvr>
  <p:transition advClick="0" advTm="1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1" name="Picture 3"/>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27</a:t>
            </a:fld>
            <a:endParaRPr lang="en-US"/>
          </a:p>
        </p:txBody>
      </p:sp>
    </p:spTree>
    <p:extLst>
      <p:ext uri="{BB962C8B-B14F-4D97-AF65-F5344CB8AC3E}">
        <p14:creationId xmlns="" xmlns:p14="http://schemas.microsoft.com/office/powerpoint/2010/main" val="2985337865"/>
      </p:ext>
    </p:extLst>
  </p:cSld>
  <p:clrMapOvr>
    <a:masterClrMapping/>
  </p:clrMapOvr>
  <p:transition advClick="0" advTm="1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28</a:t>
            </a:fld>
            <a:endParaRPr lang="en-US"/>
          </a:p>
        </p:txBody>
      </p:sp>
    </p:spTree>
    <p:extLst>
      <p:ext uri="{BB962C8B-B14F-4D97-AF65-F5344CB8AC3E}">
        <p14:creationId xmlns="" xmlns:p14="http://schemas.microsoft.com/office/powerpoint/2010/main" val="4044607572"/>
      </p:ext>
    </p:extLst>
  </p:cSld>
  <p:clrMapOvr>
    <a:masterClrMapping/>
  </p:clrMapOvr>
  <p:transition advClick="0" advTm="1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29</a:t>
            </a:fld>
            <a:endParaRPr lang="en-US"/>
          </a:p>
        </p:txBody>
      </p:sp>
    </p:spTree>
    <p:extLst>
      <p:ext uri="{BB962C8B-B14F-4D97-AF65-F5344CB8AC3E}">
        <p14:creationId xmlns="" xmlns:p14="http://schemas.microsoft.com/office/powerpoint/2010/main" val="2324111523"/>
      </p:ext>
    </p:extLst>
  </p:cSld>
  <p:clrMapOvr>
    <a:masterClrMapping/>
  </p:clrMapOvr>
  <p:transition advClick="0" advTm="1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153400" cy="5257800"/>
          </a:xfrm>
        </p:spPr>
        <p:txBody>
          <a:bodyPr>
            <a:normAutofit fontScale="47500" lnSpcReduction="20000"/>
          </a:bodyPr>
          <a:lstStyle/>
          <a:p>
            <a:pPr>
              <a:buNone/>
            </a:pPr>
            <a:r>
              <a:rPr lang="en-US" sz="4400" dirty="0" smtClean="0"/>
              <a:t>The resolution sets out specific tasks for the Commission resulting in two primary charges.</a:t>
            </a:r>
          </a:p>
          <a:p>
            <a:pPr>
              <a:buNone/>
            </a:pPr>
            <a:r>
              <a:rPr lang="en-US" sz="4400" b="1" dirty="0" smtClean="0">
                <a:solidFill>
                  <a:srgbClr val="0000CC"/>
                </a:solidFill>
              </a:rPr>
              <a:t>PART ONE: The Study</a:t>
            </a:r>
          </a:p>
          <a:p>
            <a:pPr>
              <a:buNone/>
            </a:pPr>
            <a:r>
              <a:rPr lang="en-US" sz="4400" dirty="0" smtClean="0"/>
              <a:t>The Commission shall conduct a study that includes the </a:t>
            </a:r>
            <a:r>
              <a:rPr lang="en-US" sz="4400" dirty="0" smtClean="0">
                <a:solidFill>
                  <a:srgbClr val="FF0000"/>
                </a:solidFill>
              </a:rPr>
              <a:t>examination of how an improved governance structure would result in:</a:t>
            </a:r>
          </a:p>
          <a:p>
            <a:r>
              <a:rPr lang="en-US" sz="4400" dirty="0" smtClean="0">
                <a:solidFill>
                  <a:srgbClr val="0000CC"/>
                </a:solidFill>
              </a:rPr>
              <a:t>More efficient use of resources by eliminating duplicative management arrangements and personnel</a:t>
            </a:r>
          </a:p>
          <a:p>
            <a:r>
              <a:rPr lang="en-US" sz="4400" dirty="0" smtClean="0">
                <a:solidFill>
                  <a:srgbClr val="EF2DD8"/>
                </a:solidFill>
              </a:rPr>
              <a:t>The improvement of student success by better alignment of student interests and abilities with appropriate institutions and credential options</a:t>
            </a:r>
          </a:p>
          <a:p>
            <a:r>
              <a:rPr lang="en-US" sz="4400" dirty="0" smtClean="0">
                <a:solidFill>
                  <a:srgbClr val="009900"/>
                </a:solidFill>
              </a:rPr>
              <a:t>Better integration of education at all secondary and postsecondary levels through development of a complete articulation and transfer plan</a:t>
            </a:r>
          </a:p>
          <a:p>
            <a:r>
              <a:rPr lang="en-US" sz="4400" dirty="0" smtClean="0">
                <a:solidFill>
                  <a:srgbClr val="0000CC"/>
                </a:solidFill>
              </a:rPr>
              <a:t>More fair and equitable service to all institutions through better representation in the management structure and fuller recognition and support for the special missions and needs of historically black colleges and universities</a:t>
            </a:r>
          </a:p>
          <a:p>
            <a:pPr>
              <a:buNone/>
            </a:pPr>
            <a:endParaRPr lang="en-US" dirty="0"/>
          </a:p>
        </p:txBody>
      </p:sp>
      <p:sp>
        <p:nvSpPr>
          <p:cNvPr id="4" name="Title 1"/>
          <p:cNvSpPr txBox="1">
            <a:spLocks/>
          </p:cNvSpPr>
          <p:nvPr/>
        </p:nvSpPr>
        <p:spPr>
          <a:xfrm>
            <a:off x="0" y="3810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HCR 184 </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3" name="Picture 3"/>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30</a:t>
            </a:fld>
            <a:endParaRPr lang="en-US"/>
          </a:p>
        </p:txBody>
      </p:sp>
    </p:spTree>
    <p:extLst>
      <p:ext uri="{BB962C8B-B14F-4D97-AF65-F5344CB8AC3E}">
        <p14:creationId xmlns="" xmlns:p14="http://schemas.microsoft.com/office/powerpoint/2010/main" val="2111686765"/>
      </p:ext>
    </p:extLst>
  </p:cSld>
  <p:clrMapOvr>
    <a:masterClrMapping/>
  </p:clrMapOvr>
  <p:transition advClick="0" advTm="1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31</a:t>
            </a:fld>
            <a:endParaRPr lang="en-US"/>
          </a:p>
        </p:txBody>
      </p:sp>
    </p:spTree>
    <p:extLst>
      <p:ext uri="{BB962C8B-B14F-4D97-AF65-F5344CB8AC3E}">
        <p14:creationId xmlns="" xmlns:p14="http://schemas.microsoft.com/office/powerpoint/2010/main" val="273684600"/>
      </p:ext>
    </p:extLst>
  </p:cSld>
  <p:clrMapOvr>
    <a:masterClrMapping/>
  </p:clrMapOvr>
  <p:transition advClick="0" advTm="1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32</a:t>
            </a:fld>
            <a:endParaRPr lang="en-US"/>
          </a:p>
        </p:txBody>
      </p:sp>
    </p:spTree>
    <p:extLst>
      <p:ext uri="{BB962C8B-B14F-4D97-AF65-F5344CB8AC3E}">
        <p14:creationId xmlns="" xmlns:p14="http://schemas.microsoft.com/office/powerpoint/2010/main" val="4061268557"/>
      </p:ext>
    </p:extLst>
  </p:cSld>
  <p:clrMapOvr>
    <a:masterClrMapping/>
  </p:clrMapOvr>
  <p:transition advClick="0" advTm="1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33</a:t>
            </a:fld>
            <a:endParaRPr lang="en-US"/>
          </a:p>
        </p:txBody>
      </p:sp>
    </p:spTree>
    <p:extLst>
      <p:ext uri="{BB962C8B-B14F-4D97-AF65-F5344CB8AC3E}">
        <p14:creationId xmlns="" xmlns:p14="http://schemas.microsoft.com/office/powerpoint/2010/main" val="4191711405"/>
      </p:ext>
    </p:extLst>
  </p:cSld>
  <p:clrMapOvr>
    <a:masterClrMapping/>
  </p:clrMapOvr>
  <p:transition advClick="0" advTm="1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34</a:t>
            </a:fld>
            <a:endParaRPr lang="en-US"/>
          </a:p>
        </p:txBody>
      </p:sp>
    </p:spTree>
    <p:extLst>
      <p:ext uri="{BB962C8B-B14F-4D97-AF65-F5344CB8AC3E}">
        <p14:creationId xmlns="" xmlns:p14="http://schemas.microsoft.com/office/powerpoint/2010/main" val="695502442"/>
      </p:ext>
    </p:extLst>
  </p:cSld>
  <p:clrMapOvr>
    <a:masterClrMapping/>
  </p:clrMapOvr>
  <p:transition advClick="0" advTm="1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3" name="Picture 3"/>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35</a:t>
            </a:fld>
            <a:endParaRPr lang="en-US"/>
          </a:p>
        </p:txBody>
      </p:sp>
    </p:spTree>
    <p:extLst>
      <p:ext uri="{BB962C8B-B14F-4D97-AF65-F5344CB8AC3E}">
        <p14:creationId xmlns="" xmlns:p14="http://schemas.microsoft.com/office/powerpoint/2010/main" val="473473439"/>
      </p:ext>
    </p:extLst>
  </p:cSld>
  <p:clrMapOvr>
    <a:masterClrMapping/>
  </p:clrMapOvr>
  <p:transition advClick="0" advTm="1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36</a:t>
            </a:fld>
            <a:endParaRPr lang="en-US"/>
          </a:p>
        </p:txBody>
      </p:sp>
    </p:spTree>
    <p:extLst>
      <p:ext uri="{BB962C8B-B14F-4D97-AF65-F5344CB8AC3E}">
        <p14:creationId xmlns="" xmlns:p14="http://schemas.microsoft.com/office/powerpoint/2010/main" val="1907324240"/>
      </p:ext>
    </p:extLst>
  </p:cSld>
  <p:clrMapOvr>
    <a:masterClrMapping/>
  </p:clrMapOvr>
  <p:transition advClick="0" advTm="1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37</a:t>
            </a:fld>
            <a:endParaRPr lang="en-US"/>
          </a:p>
        </p:txBody>
      </p:sp>
    </p:spTree>
    <p:extLst>
      <p:ext uri="{BB962C8B-B14F-4D97-AF65-F5344CB8AC3E}">
        <p14:creationId xmlns="" xmlns:p14="http://schemas.microsoft.com/office/powerpoint/2010/main" val="3352667728"/>
      </p:ext>
    </p:extLst>
  </p:cSld>
  <p:clrMapOvr>
    <a:masterClrMapping/>
  </p:clrMapOvr>
  <p:transition advClick="0" advTm="1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38</a:t>
            </a:fld>
            <a:endParaRPr lang="en-US"/>
          </a:p>
        </p:txBody>
      </p:sp>
    </p:spTree>
    <p:extLst>
      <p:ext uri="{BB962C8B-B14F-4D97-AF65-F5344CB8AC3E}">
        <p14:creationId xmlns="" xmlns:p14="http://schemas.microsoft.com/office/powerpoint/2010/main" val="1150247786"/>
      </p:ext>
    </p:extLst>
  </p:cSld>
  <p:clrMapOvr>
    <a:masterClrMapping/>
  </p:clrMapOvr>
  <p:transition advClick="0" advTm="1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39</a:t>
            </a:fld>
            <a:endParaRPr lang="en-US"/>
          </a:p>
        </p:txBody>
      </p:sp>
    </p:spTree>
    <p:extLst>
      <p:ext uri="{BB962C8B-B14F-4D97-AF65-F5344CB8AC3E}">
        <p14:creationId xmlns="" xmlns:p14="http://schemas.microsoft.com/office/powerpoint/2010/main" val="2071753516"/>
      </p:ext>
    </p:extLst>
  </p:cSld>
  <p:clrMapOvr>
    <a:masterClrMapping/>
  </p:clrMapOvr>
  <p:transition advClick="0" advTm="1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153400" cy="5410200"/>
          </a:xfrm>
        </p:spPr>
        <p:txBody>
          <a:bodyPr>
            <a:normAutofit fontScale="62500" lnSpcReduction="20000"/>
          </a:bodyPr>
          <a:lstStyle/>
          <a:p>
            <a:pPr>
              <a:buNone/>
            </a:pPr>
            <a:r>
              <a:rPr lang="en-US" b="1" dirty="0" smtClean="0">
                <a:solidFill>
                  <a:srgbClr val="0000CC"/>
                </a:solidFill>
              </a:rPr>
              <a:t>PART TWO: The Plan for Reorganization</a:t>
            </a:r>
          </a:p>
          <a:p>
            <a:pPr>
              <a:buNone/>
            </a:pPr>
            <a:r>
              <a:rPr lang="en-US" dirty="0" smtClean="0">
                <a:solidFill>
                  <a:srgbClr val="FF0000"/>
                </a:solidFill>
              </a:rPr>
              <a:t>The commission shall prepare and submit to the legislature a plan for reorganization of the governance, management, and supervision of postsecondary education, </a:t>
            </a:r>
            <a:r>
              <a:rPr lang="en-US" dirty="0" smtClean="0"/>
              <a:t>which shall include not only a proposal for a basic structural arrangement of entities, offices, and institutions but also:</a:t>
            </a:r>
          </a:p>
          <a:p>
            <a:r>
              <a:rPr lang="en-US" dirty="0" smtClean="0">
                <a:solidFill>
                  <a:srgbClr val="0000CC"/>
                </a:solidFill>
              </a:rPr>
              <a:t>Evaluation and conclusion regarding creation of a single board to govern public postsecondary institution</a:t>
            </a:r>
            <a:r>
              <a:rPr lang="en-US" dirty="0" smtClean="0"/>
              <a:t>s</a:t>
            </a:r>
          </a:p>
          <a:p>
            <a:r>
              <a:rPr lang="en-US" dirty="0" smtClean="0">
                <a:solidFill>
                  <a:srgbClr val="EF2DD8"/>
                </a:solidFill>
              </a:rPr>
              <a:t>A detailed articulation of the distribution of authority and responsibilities among entities, offices, and institutions</a:t>
            </a:r>
          </a:p>
          <a:p>
            <a:r>
              <a:rPr lang="en-US" dirty="0" smtClean="0"/>
              <a:t>Recommendations for the proper mechanism for setting tuition and suggestions regarding the proper balance of state general funds and tuition as means of funding postsecondary education</a:t>
            </a:r>
          </a:p>
          <a:p>
            <a:r>
              <a:rPr lang="en-US" dirty="0" smtClean="0">
                <a:solidFill>
                  <a:srgbClr val="009900"/>
                </a:solidFill>
              </a:rPr>
              <a:t>Proposals regarding the distribution formula of state general funds and the relative importance of equity and performance in that formula</a:t>
            </a:r>
          </a:p>
          <a:p>
            <a:pPr>
              <a:buNone/>
            </a:pPr>
            <a:r>
              <a:rPr lang="en-US" b="1" dirty="0" smtClean="0">
                <a:solidFill>
                  <a:srgbClr val="0000CC"/>
                </a:solidFill>
              </a:rPr>
              <a:t>Timeline</a:t>
            </a:r>
            <a:r>
              <a:rPr lang="en-US" dirty="0" smtClean="0"/>
              <a:t> </a:t>
            </a:r>
          </a:p>
          <a:p>
            <a:r>
              <a:rPr lang="en-US" dirty="0" smtClean="0"/>
              <a:t>The resolution states that the Commission is to submit a plan for reorganization to the legislature not later than sixty (60) days prior to the 2012 Regular Session of the Legislature of Louisiana which begins on March 12, 2012.</a:t>
            </a:r>
            <a:endParaRPr lang="en-US" dirty="0"/>
          </a:p>
        </p:txBody>
      </p:sp>
      <p:sp>
        <p:nvSpPr>
          <p:cNvPr id="4" name="Title 1"/>
          <p:cNvSpPr txBox="1">
            <a:spLocks/>
          </p:cNvSpPr>
          <p:nvPr/>
        </p:nvSpPr>
        <p:spPr>
          <a:xfrm>
            <a:off x="0" y="3810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HCR 184 </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40</a:t>
            </a:fld>
            <a:endParaRPr lang="en-US"/>
          </a:p>
        </p:txBody>
      </p:sp>
    </p:spTree>
    <p:extLst>
      <p:ext uri="{BB962C8B-B14F-4D97-AF65-F5344CB8AC3E}">
        <p14:creationId xmlns="" xmlns:p14="http://schemas.microsoft.com/office/powerpoint/2010/main" val="2033286442"/>
      </p:ext>
    </p:extLst>
  </p:cSld>
  <p:clrMapOvr>
    <a:masterClrMapping/>
  </p:clrMapOvr>
  <p:transition advClick="0" advTm="1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41</a:t>
            </a:fld>
            <a:endParaRPr lang="en-US"/>
          </a:p>
        </p:txBody>
      </p:sp>
    </p:spTree>
    <p:extLst>
      <p:ext uri="{BB962C8B-B14F-4D97-AF65-F5344CB8AC3E}">
        <p14:creationId xmlns="" xmlns:p14="http://schemas.microsoft.com/office/powerpoint/2010/main" val="1349420697"/>
      </p:ext>
    </p:extLst>
  </p:cSld>
  <p:clrMapOvr>
    <a:masterClrMapping/>
  </p:clrMapOvr>
  <p:transition advClick="0" advTm="1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42</a:t>
            </a:fld>
            <a:endParaRPr lang="en-US"/>
          </a:p>
        </p:txBody>
      </p:sp>
    </p:spTree>
    <p:extLst>
      <p:ext uri="{BB962C8B-B14F-4D97-AF65-F5344CB8AC3E}">
        <p14:creationId xmlns="" xmlns:p14="http://schemas.microsoft.com/office/powerpoint/2010/main" val="2942249837"/>
      </p:ext>
    </p:extLst>
  </p:cSld>
  <p:clrMapOvr>
    <a:masterClrMapping/>
  </p:clrMapOvr>
  <p:transition advClick="0" advTm="1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43</a:t>
            </a:fld>
            <a:endParaRPr lang="en-US"/>
          </a:p>
        </p:txBody>
      </p:sp>
    </p:spTree>
    <p:extLst>
      <p:ext uri="{BB962C8B-B14F-4D97-AF65-F5344CB8AC3E}">
        <p14:creationId xmlns="" xmlns:p14="http://schemas.microsoft.com/office/powerpoint/2010/main" val="666893599"/>
      </p:ext>
    </p:extLst>
  </p:cSld>
  <p:clrMapOvr>
    <a:masterClrMapping/>
  </p:clrMapOvr>
  <p:transition advClick="0" advTm="1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44</a:t>
            </a:fld>
            <a:endParaRPr lang="en-US"/>
          </a:p>
        </p:txBody>
      </p:sp>
    </p:spTree>
    <p:extLst>
      <p:ext uri="{BB962C8B-B14F-4D97-AF65-F5344CB8AC3E}">
        <p14:creationId xmlns="" xmlns:p14="http://schemas.microsoft.com/office/powerpoint/2010/main" val="459913536"/>
      </p:ext>
    </p:extLst>
  </p:cSld>
  <p:clrMapOvr>
    <a:masterClrMapping/>
  </p:clrMapOvr>
  <p:transition advClick="0" advTm="1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45</a:t>
            </a:fld>
            <a:endParaRPr lang="en-US"/>
          </a:p>
        </p:txBody>
      </p:sp>
    </p:spTree>
    <p:extLst>
      <p:ext uri="{BB962C8B-B14F-4D97-AF65-F5344CB8AC3E}">
        <p14:creationId xmlns="" xmlns:p14="http://schemas.microsoft.com/office/powerpoint/2010/main" val="3789747020"/>
      </p:ext>
    </p:extLst>
  </p:cSld>
  <p:clrMapOvr>
    <a:masterClrMapping/>
  </p:clrMapOvr>
  <p:transition advClick="0" advTm="1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46</a:t>
            </a:fld>
            <a:endParaRPr lang="en-US"/>
          </a:p>
        </p:txBody>
      </p:sp>
    </p:spTree>
    <p:extLst>
      <p:ext uri="{BB962C8B-B14F-4D97-AF65-F5344CB8AC3E}">
        <p14:creationId xmlns="" xmlns:p14="http://schemas.microsoft.com/office/powerpoint/2010/main" val="812315277"/>
      </p:ext>
    </p:extLst>
  </p:cSld>
  <p:clrMapOvr>
    <a:masterClrMapping/>
  </p:clrMapOvr>
  <p:transition advClick="0" advTm="1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47</a:t>
            </a:fld>
            <a:endParaRPr lang="en-US"/>
          </a:p>
        </p:txBody>
      </p:sp>
    </p:spTree>
    <p:extLst>
      <p:ext uri="{BB962C8B-B14F-4D97-AF65-F5344CB8AC3E}">
        <p14:creationId xmlns="" xmlns:p14="http://schemas.microsoft.com/office/powerpoint/2010/main" val="1524282529"/>
      </p:ext>
    </p:extLst>
  </p:cSld>
  <p:clrMapOvr>
    <a:masterClrMapping/>
  </p:clrMapOvr>
  <p:transition advClick="0" advTm="1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rrowheads="1"/>
          </p:cNvPicPr>
          <p:nvPr/>
        </p:nvPicPr>
        <p:blipFill>
          <a:blip r:embed="rId3"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38B2C8D6-1516-4A89-A608-849D2A60386F}" type="slidenum">
              <a:rPr lang="en-US" smtClean="0"/>
              <a:pPr/>
              <a:t>48</a:t>
            </a:fld>
            <a:endParaRPr lang="en-US"/>
          </a:p>
        </p:txBody>
      </p:sp>
    </p:spTree>
    <p:extLst>
      <p:ext uri="{BB962C8B-B14F-4D97-AF65-F5344CB8AC3E}">
        <p14:creationId xmlns="" xmlns:p14="http://schemas.microsoft.com/office/powerpoint/2010/main" val="4207147715"/>
      </p:ext>
    </p:extLst>
  </p:cSld>
  <p:clrMapOvr>
    <a:masterClrMapping/>
  </p:clrMapOvr>
  <p:transition advClick="0" advTm="1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rrowheads="1"/>
          </p:cNvPicPr>
          <p:nvPr/>
        </p:nvPicPr>
        <p:blipFill>
          <a:blip r:embed="rId2" cstate="print"/>
          <a:srcRect l="7080" t="36515" r="7080" b="8245"/>
          <a:stretch>
            <a:fillRect/>
          </a:stretch>
        </p:blipFill>
        <p:spPr bwMode="auto">
          <a:xfrm>
            <a:off x="384048" y="0"/>
            <a:ext cx="8370759" cy="6818173"/>
          </a:xfrm>
          <a:prstGeom prst="rect">
            <a:avLst/>
          </a:prstGeom>
          <a:noFill/>
          <a:ln w="9525">
            <a:noFill/>
            <a:miter lim="800000"/>
            <a:headEnd/>
            <a:tailEnd/>
          </a:ln>
        </p:spPr>
      </p:pic>
      <p:sp>
        <p:nvSpPr>
          <p:cNvPr id="6" name="TextBox 5"/>
          <p:cNvSpPr txBox="1"/>
          <p:nvPr/>
        </p:nvSpPr>
        <p:spPr>
          <a:xfrm>
            <a:off x="7848600" y="5029200"/>
            <a:ext cx="1295400" cy="381000"/>
          </a:xfrm>
          <a:prstGeom prst="rect">
            <a:avLst/>
          </a:prstGeom>
          <a:solidFill>
            <a:srgbClr val="FFFF00"/>
          </a:solidFill>
        </p:spPr>
        <p:txBody>
          <a:bodyPr wrap="square" rtlCol="0">
            <a:spAutoFit/>
          </a:bodyPr>
          <a:lstStyle/>
          <a:p>
            <a:r>
              <a:rPr lang="en-US" b="1" dirty="0" smtClean="0"/>
              <a:t>Slate.com</a:t>
            </a:r>
            <a:endParaRPr lang="en-US" b="1" dirty="0"/>
          </a:p>
        </p:txBody>
      </p:sp>
      <p:sp>
        <p:nvSpPr>
          <p:cNvPr id="7" name="Slide Number Placeholder 6"/>
          <p:cNvSpPr>
            <a:spLocks noGrp="1"/>
          </p:cNvSpPr>
          <p:nvPr>
            <p:ph type="sldNum" sz="quarter" idx="12"/>
          </p:nvPr>
        </p:nvSpPr>
        <p:spPr/>
        <p:txBody>
          <a:bodyPr/>
          <a:lstStyle/>
          <a:p>
            <a:fld id="{38B2C8D6-1516-4A89-A608-849D2A60386F}" type="slidenum">
              <a:rPr lang="en-US" smtClean="0"/>
              <a:pPr/>
              <a:t>49</a:t>
            </a:fld>
            <a:endParaRPr lang="en-US"/>
          </a:p>
        </p:txBody>
      </p:sp>
    </p:spTree>
    <p:extLst>
      <p:ext uri="{BB962C8B-B14F-4D97-AF65-F5344CB8AC3E}">
        <p14:creationId xmlns="" xmlns:p14="http://schemas.microsoft.com/office/powerpoint/2010/main" val="8687564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Representative </a:t>
            </a:r>
            <a:r>
              <a:rPr lang="en-US" dirty="0" err="1" smtClean="0"/>
              <a:t>Carmody</a:t>
            </a:r>
            <a:endParaRPr lang="en-US" dirty="0" smtClean="0"/>
          </a:p>
          <a:p>
            <a:r>
              <a:rPr lang="en-US" dirty="0" smtClean="0"/>
              <a:t>Representative Schroder</a:t>
            </a:r>
          </a:p>
          <a:p>
            <a:endParaRPr lang="en-US" dirty="0"/>
          </a:p>
        </p:txBody>
      </p:sp>
      <p:sp>
        <p:nvSpPr>
          <p:cNvPr id="4" name="Title 1"/>
          <p:cNvSpPr txBox="1">
            <a:spLocks/>
          </p:cNvSpPr>
          <p:nvPr/>
        </p:nvSpPr>
        <p:spPr>
          <a:xfrm>
            <a:off x="0" y="3810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mn-lt"/>
                <a:ea typeface="+mn-ea"/>
                <a:cs typeface="+mn-cs"/>
              </a:rPr>
              <a:t>Authors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pic>
        <p:nvPicPr>
          <p:cNvPr id="75778" name="Picture 2" descr="http://media.nola.com/politics/photo/9870353-large.jpg"/>
          <p:cNvPicPr>
            <a:picLocks noChangeAspect="1" noChangeArrowheads="1"/>
          </p:cNvPicPr>
          <p:nvPr/>
        </p:nvPicPr>
        <p:blipFill>
          <a:blip r:embed="rId2" cstate="print"/>
          <a:srcRect/>
          <a:stretch>
            <a:fillRect/>
          </a:stretch>
        </p:blipFill>
        <p:spPr bwMode="auto">
          <a:xfrm>
            <a:off x="2362200" y="3200400"/>
            <a:ext cx="3124200" cy="235959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srcRect l="1875" t="20000" r="38438" b="8750"/>
          <a:stretch>
            <a:fillRect/>
          </a:stretch>
        </p:blipFill>
        <p:spPr bwMode="auto">
          <a:xfrm>
            <a:off x="0" y="-1"/>
            <a:ext cx="8686800" cy="6684737"/>
          </a:xfrm>
          <a:prstGeom prst="rect">
            <a:avLst/>
          </a:prstGeom>
          <a:noFill/>
          <a:ln w="9525">
            <a:noFill/>
            <a:miter lim="800000"/>
            <a:headEnd/>
            <a:tailEnd/>
          </a:ln>
        </p:spPr>
      </p:pic>
      <p:grpSp>
        <p:nvGrpSpPr>
          <p:cNvPr id="5" name="Group 8"/>
          <p:cNvGrpSpPr/>
          <p:nvPr/>
        </p:nvGrpSpPr>
        <p:grpSpPr>
          <a:xfrm>
            <a:off x="7848600" y="2514600"/>
            <a:ext cx="685800" cy="685800"/>
            <a:chOff x="7848600" y="2514600"/>
            <a:chExt cx="685800" cy="685800"/>
          </a:xfrm>
        </p:grpSpPr>
        <p:cxnSp>
          <p:nvCxnSpPr>
            <p:cNvPr id="6" name="Straight Arrow Connector 5"/>
            <p:cNvCxnSpPr/>
            <p:nvPr/>
          </p:nvCxnSpPr>
          <p:spPr>
            <a:xfrm rot="5400000">
              <a:off x="7848600" y="2895600"/>
              <a:ext cx="3048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2514600"/>
              <a:ext cx="685800" cy="369332"/>
            </a:xfrm>
            <a:prstGeom prst="rect">
              <a:avLst/>
            </a:prstGeom>
            <a:noFill/>
            <a:ln>
              <a:solidFill>
                <a:srgbClr val="FF0000"/>
              </a:solidFill>
            </a:ln>
          </p:spPr>
          <p:txBody>
            <a:bodyPr wrap="square" rtlCol="0">
              <a:spAutoFit/>
            </a:bodyPr>
            <a:lstStyle/>
            <a:p>
              <a:r>
                <a:rPr lang="en-US" b="1" dirty="0" smtClean="0">
                  <a:solidFill>
                    <a:srgbClr val="FF0000"/>
                  </a:solidFill>
                </a:rPr>
                <a:t>9.7%</a:t>
              </a:r>
              <a:endParaRPr lang="en-US" b="1" dirty="0">
                <a:solidFill>
                  <a:srgbClr val="FF0000"/>
                </a:solidFill>
              </a:endParaRPr>
            </a:p>
          </p:txBody>
        </p:sp>
      </p:grpSp>
      <p:grpSp>
        <p:nvGrpSpPr>
          <p:cNvPr id="7" name="Group 9"/>
          <p:cNvGrpSpPr/>
          <p:nvPr/>
        </p:nvGrpSpPr>
        <p:grpSpPr>
          <a:xfrm>
            <a:off x="7848600" y="1066800"/>
            <a:ext cx="685800" cy="685800"/>
            <a:chOff x="7848600" y="2514600"/>
            <a:chExt cx="685800" cy="685800"/>
          </a:xfrm>
        </p:grpSpPr>
        <p:cxnSp>
          <p:nvCxnSpPr>
            <p:cNvPr id="11" name="Straight Arrow Connector 10"/>
            <p:cNvCxnSpPr/>
            <p:nvPr/>
          </p:nvCxnSpPr>
          <p:spPr>
            <a:xfrm rot="5400000">
              <a:off x="7848600" y="2895600"/>
              <a:ext cx="304800" cy="304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48600" y="2514600"/>
              <a:ext cx="685800" cy="369332"/>
            </a:xfrm>
            <a:prstGeom prst="rect">
              <a:avLst/>
            </a:prstGeom>
            <a:noFill/>
            <a:ln>
              <a:solidFill>
                <a:srgbClr val="0000FF"/>
              </a:solidFill>
            </a:ln>
          </p:spPr>
          <p:txBody>
            <a:bodyPr wrap="square" rtlCol="0">
              <a:spAutoFit/>
            </a:bodyPr>
            <a:lstStyle/>
            <a:p>
              <a:r>
                <a:rPr lang="en-US" b="1" dirty="0" smtClean="0">
                  <a:solidFill>
                    <a:srgbClr val="0000FF"/>
                  </a:solidFill>
                </a:rPr>
                <a:t>22%</a:t>
              </a:r>
              <a:endParaRPr lang="en-US" b="1" dirty="0">
                <a:solidFill>
                  <a:srgbClr val="0000FF"/>
                </a:solidFill>
              </a:endParaRPr>
            </a:p>
          </p:txBody>
        </p:sp>
      </p:grpSp>
      <p:cxnSp>
        <p:nvCxnSpPr>
          <p:cNvPr id="14" name="Straight Arrow Connector 13"/>
          <p:cNvCxnSpPr/>
          <p:nvPr/>
        </p:nvCxnSpPr>
        <p:spPr>
          <a:xfrm rot="16200000" flipH="1">
            <a:off x="-228600" y="5257800"/>
            <a:ext cx="685800" cy="228600"/>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38B2C8D6-1516-4A89-A608-849D2A60386F}" type="slidenum">
              <a:rPr lang="en-US" smtClean="0"/>
              <a:pPr/>
              <a:t>50</a:t>
            </a:fld>
            <a:endParaRPr lang="en-US"/>
          </a:p>
        </p:txBody>
      </p:sp>
    </p:spTree>
    <p:extLst>
      <p:ext uri="{BB962C8B-B14F-4D97-AF65-F5344CB8AC3E}">
        <p14:creationId xmlns="" xmlns:p14="http://schemas.microsoft.com/office/powerpoint/2010/main" val="362105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r>
              <a:rPr lang="en-US" b="1" dirty="0" smtClean="0">
                <a:solidFill>
                  <a:srgbClr val="0000CC"/>
                </a:solidFill>
              </a:rPr>
              <a:t>A Little History of the World </a:t>
            </a:r>
            <a:r>
              <a:rPr lang="en-US" b="1" dirty="0" smtClean="0"/>
              <a:t/>
            </a:r>
            <a:br>
              <a:rPr lang="en-US" b="1" dirty="0" smtClean="0"/>
            </a:br>
            <a:r>
              <a:rPr lang="en-US" b="1" dirty="0" smtClean="0"/>
              <a:t>E. H. </a:t>
            </a:r>
            <a:r>
              <a:rPr lang="en-US" b="1" dirty="0" err="1" smtClean="0"/>
              <a:t>Gombrich</a:t>
            </a:r>
            <a:r>
              <a:rPr lang="en-US" b="1" dirty="0" smtClean="0"/>
              <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a:xfrm>
            <a:off x="304800" y="1295400"/>
            <a:ext cx="7086600" cy="4525963"/>
          </a:xfrm>
        </p:spPr>
        <p:txBody>
          <a:bodyPr>
            <a:noAutofit/>
          </a:bodyPr>
          <a:lstStyle/>
          <a:p>
            <a:r>
              <a:rPr lang="en-US" sz="2400" dirty="0" smtClean="0"/>
              <a:t>Anyone who owned a mechanical loom could, with the help of one or two assistants – perhaps his wife and children – do more work than a hundred trained weavers. </a:t>
            </a:r>
          </a:p>
          <a:p>
            <a:r>
              <a:rPr lang="en-US" sz="2400" dirty="0" smtClean="0"/>
              <a:t>So whatever became of all the weavers in a town into which a mechanical loom was introduced?  . . . they woke up one day to discover that they weren’t needed any more.  </a:t>
            </a:r>
            <a:r>
              <a:rPr lang="en-US" sz="2400" dirty="0" smtClean="0">
                <a:solidFill>
                  <a:srgbClr val="FF0000"/>
                </a:solidFill>
              </a:rPr>
              <a:t>Everything it had taken them years to learn, first as apprentices and then as journeymen, was useless. </a:t>
            </a:r>
          </a:p>
        </p:txBody>
      </p:sp>
      <p:pic>
        <p:nvPicPr>
          <p:cNvPr id="106498" name="Picture 2" descr="A Little History of the World"/>
          <p:cNvPicPr>
            <a:picLocks noChangeAspect="1" noChangeArrowheads="1"/>
          </p:cNvPicPr>
          <p:nvPr/>
        </p:nvPicPr>
        <p:blipFill>
          <a:blip r:embed="rId2" cstate="print"/>
          <a:srcRect l="19200" t="12800" r="25600" b="6400"/>
          <a:stretch>
            <a:fillRect/>
          </a:stretch>
        </p:blipFill>
        <p:spPr bwMode="auto">
          <a:xfrm>
            <a:off x="7165818" y="3962400"/>
            <a:ext cx="1978182" cy="2895600"/>
          </a:xfrm>
          <a:prstGeom prst="rect">
            <a:avLst/>
          </a:prstGeom>
          <a:noFill/>
        </p:spPr>
      </p:pic>
      <p:sp>
        <p:nvSpPr>
          <p:cNvPr id="5" name="TextBox 4"/>
          <p:cNvSpPr txBox="1"/>
          <p:nvPr/>
        </p:nvSpPr>
        <p:spPr>
          <a:xfrm>
            <a:off x="1371600" y="5105400"/>
            <a:ext cx="5257800" cy="1569660"/>
          </a:xfrm>
          <a:prstGeom prst="rect">
            <a:avLst/>
          </a:prstGeom>
          <a:noFill/>
        </p:spPr>
        <p:txBody>
          <a:bodyPr wrap="square" rtlCol="0">
            <a:spAutoFit/>
          </a:bodyPr>
          <a:lstStyle/>
          <a:p>
            <a:r>
              <a:rPr lang="en-US" sz="2400" b="1" dirty="0" smtClean="0"/>
              <a:t>Compression of wages</a:t>
            </a:r>
          </a:p>
          <a:p>
            <a:r>
              <a:rPr lang="en-US" sz="2400" b="1" dirty="0" smtClean="0"/>
              <a:t>Restructuring of the economy</a:t>
            </a:r>
          </a:p>
          <a:p>
            <a:r>
              <a:rPr lang="en-US" sz="2400" b="1" dirty="0" smtClean="0"/>
              <a:t>Those that adapt flourish</a:t>
            </a:r>
          </a:p>
          <a:p>
            <a:r>
              <a:rPr lang="en-US" sz="2400" b="1" dirty="0" smtClean="0"/>
              <a:t>Those that could not . . . </a:t>
            </a:r>
            <a:endParaRPr lang="en-US" sz="2400" b="1" dirty="0"/>
          </a:p>
        </p:txBody>
      </p:sp>
      <p:sp>
        <p:nvSpPr>
          <p:cNvPr id="6" name="Slide Number Placeholder 5"/>
          <p:cNvSpPr>
            <a:spLocks noGrp="1"/>
          </p:cNvSpPr>
          <p:nvPr>
            <p:ph type="sldNum" sz="quarter" idx="12"/>
          </p:nvPr>
        </p:nvSpPr>
        <p:spPr/>
        <p:txBody>
          <a:bodyPr/>
          <a:lstStyle/>
          <a:p>
            <a:fld id="{38B2C8D6-1516-4A89-A608-849D2A60386F}" type="slidenum">
              <a:rPr lang="en-US" smtClean="0"/>
              <a:pPr/>
              <a:t>51</a:t>
            </a:fld>
            <a:endParaRPr lang="en-US"/>
          </a:p>
        </p:txBody>
      </p:sp>
    </p:spTree>
    <p:extLst>
      <p:ext uri="{BB962C8B-B14F-4D97-AF65-F5344CB8AC3E}">
        <p14:creationId xmlns="" xmlns:p14="http://schemas.microsoft.com/office/powerpoint/2010/main" val="37648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5715000" cy="4525963"/>
          </a:xfrm>
        </p:spPr>
        <p:txBody>
          <a:bodyPr>
            <a:normAutofit lnSpcReduction="10000"/>
          </a:bodyPr>
          <a:lstStyle/>
          <a:p>
            <a:pPr lvl="0"/>
            <a:r>
              <a:rPr lang="en-US" sz="2800" b="1" dirty="0">
                <a:solidFill>
                  <a:srgbClr val="FF0000"/>
                </a:solidFill>
              </a:rPr>
              <a:t>In 1970, 74% of the middle class had a high school diploma or less education. </a:t>
            </a:r>
            <a:r>
              <a:rPr lang="en-US" sz="2800" b="1" dirty="0"/>
              <a:t>  </a:t>
            </a:r>
          </a:p>
          <a:p>
            <a:pPr lvl="0"/>
            <a:r>
              <a:rPr lang="en-US" sz="2800" b="1" dirty="0"/>
              <a:t>In 2007, </a:t>
            </a:r>
            <a:r>
              <a:rPr lang="en-US" sz="2800" b="1" dirty="0">
                <a:solidFill>
                  <a:srgbClr val="FF0000"/>
                </a:solidFill>
              </a:rPr>
              <a:t>only 39% </a:t>
            </a:r>
            <a:r>
              <a:rPr lang="en-US" sz="2800" b="1" dirty="0"/>
              <a:t>of middle class had a high school diploma or less education</a:t>
            </a:r>
            <a:r>
              <a:rPr lang="en-US" sz="2800" b="1" dirty="0" smtClean="0"/>
              <a:t>.</a:t>
            </a:r>
          </a:p>
          <a:p>
            <a:pPr lvl="0"/>
            <a:endParaRPr lang="en-US" sz="2800" b="1" dirty="0"/>
          </a:p>
          <a:p>
            <a:pPr lvl="0"/>
            <a:r>
              <a:rPr lang="en-US" sz="2800" b="1" dirty="0"/>
              <a:t>Middle </a:t>
            </a:r>
            <a:r>
              <a:rPr lang="en-US" sz="2800" b="1" dirty="0" smtClean="0"/>
              <a:t>Class: </a:t>
            </a:r>
          </a:p>
          <a:p>
            <a:pPr lvl="1"/>
            <a:r>
              <a:rPr lang="en-US" sz="3200" b="1" dirty="0" smtClean="0">
                <a:solidFill>
                  <a:srgbClr val="00B050"/>
                </a:solidFill>
              </a:rPr>
              <a:t>Family income range  from 35,000 to 91,000</a:t>
            </a:r>
            <a:endParaRPr lang="en-US" sz="3200" dirty="0">
              <a:solidFill>
                <a:srgbClr val="00B050"/>
              </a:solidFill>
            </a:endParaRPr>
          </a:p>
          <a:p>
            <a:endParaRPr lang="en-US" sz="2800" dirty="0"/>
          </a:p>
        </p:txBody>
      </p:sp>
      <p:pic>
        <p:nvPicPr>
          <p:cNvPr id="4" name="Picture 2" descr="http://t2.gstatic.com/images?q=tbn:ANd9GcSqrdRbLT6FWT5CRgEvXHONCuZyL7R5hN3w1x7r1kcvC2y0dQ7S"/>
          <p:cNvPicPr>
            <a:picLocks noChangeAspect="1" noChangeArrowheads="1"/>
          </p:cNvPicPr>
          <p:nvPr/>
        </p:nvPicPr>
        <p:blipFill>
          <a:blip r:embed="rId2" cstate="print"/>
          <a:srcRect/>
          <a:stretch>
            <a:fillRect/>
          </a:stretch>
        </p:blipFill>
        <p:spPr bwMode="auto">
          <a:xfrm>
            <a:off x="6172200" y="1524000"/>
            <a:ext cx="2766807" cy="3581400"/>
          </a:xfrm>
          <a:prstGeom prst="rect">
            <a:avLst/>
          </a:prstGeom>
          <a:noFill/>
        </p:spPr>
      </p:pic>
    </p:spTree>
    <p:extLst>
      <p:ext uri="{BB962C8B-B14F-4D97-AF65-F5344CB8AC3E}">
        <p14:creationId xmlns="" xmlns:p14="http://schemas.microsoft.com/office/powerpoint/2010/main" val="30574203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5867400" cy="5851525"/>
          </a:xfrm>
        </p:spPr>
        <p:txBody>
          <a:bodyPr/>
          <a:lstStyle/>
          <a:p>
            <a:r>
              <a:rPr lang="en-US" i="1" dirty="0" smtClean="0"/>
              <a:t>Help Wanted – Projections of Jobs and Education Requirements through 2018</a:t>
            </a:r>
            <a:r>
              <a:rPr lang="en-US" dirty="0" smtClean="0"/>
              <a:t>. </a:t>
            </a:r>
            <a:r>
              <a:rPr lang="en-US" dirty="0" err="1" smtClean="0"/>
              <a:t>Carnevale</a:t>
            </a:r>
            <a:r>
              <a:rPr lang="en-US" dirty="0" smtClean="0"/>
              <a:t>, Smith and </a:t>
            </a:r>
            <a:r>
              <a:rPr lang="en-US" dirty="0" err="1" smtClean="0"/>
              <a:t>Strohl</a:t>
            </a:r>
            <a:endParaRPr lang="en-US" dirty="0" smtClean="0"/>
          </a:p>
          <a:p>
            <a:pPr>
              <a:buNone/>
            </a:pPr>
            <a:r>
              <a:rPr lang="en-US" dirty="0" smtClean="0"/>
              <a:t> </a:t>
            </a:r>
          </a:p>
          <a:p>
            <a:r>
              <a:rPr lang="en-US" dirty="0" smtClean="0">
                <a:solidFill>
                  <a:srgbClr val="FF0000"/>
                </a:solidFill>
              </a:rPr>
              <a:t>“postsecondary education has become the gatekeeper to the middle class and the upper class”</a:t>
            </a:r>
          </a:p>
          <a:p>
            <a:endParaRPr lang="en-US" dirty="0"/>
          </a:p>
        </p:txBody>
      </p:sp>
      <p:pic>
        <p:nvPicPr>
          <p:cNvPr id="231426" name="Picture 2" descr="http://t2.gstatic.com/images?q=tbn:ANd9GcSqrdRbLT6FWT5CRgEvXHONCuZyL7R5hN3w1x7r1kcvC2y0dQ7S"/>
          <p:cNvPicPr>
            <a:picLocks noChangeAspect="1" noChangeArrowheads="1"/>
          </p:cNvPicPr>
          <p:nvPr/>
        </p:nvPicPr>
        <p:blipFill>
          <a:blip r:embed="rId2" cstate="print"/>
          <a:srcRect/>
          <a:stretch>
            <a:fillRect/>
          </a:stretch>
        </p:blipFill>
        <p:spPr bwMode="auto">
          <a:xfrm>
            <a:off x="6096000" y="1143000"/>
            <a:ext cx="2766807" cy="3581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458200" cy="1096962"/>
          </a:xfrm>
        </p:spPr>
        <p:txBody>
          <a:bodyPr>
            <a:normAutofit/>
          </a:bodyPr>
          <a:lstStyle/>
          <a:p>
            <a:r>
              <a:rPr lang="en-US" b="1" dirty="0" smtClean="0"/>
              <a:t> What was said about Louisiana:</a:t>
            </a:r>
            <a:endParaRPr lang="en-US" b="1" dirty="0"/>
          </a:p>
        </p:txBody>
      </p:sp>
      <p:sp>
        <p:nvSpPr>
          <p:cNvPr id="3" name="Content Placeholder 2"/>
          <p:cNvSpPr>
            <a:spLocks noGrp="1"/>
          </p:cNvSpPr>
          <p:nvPr>
            <p:ph idx="1"/>
          </p:nvPr>
        </p:nvSpPr>
        <p:spPr>
          <a:xfrm>
            <a:off x="381000" y="1981200"/>
            <a:ext cx="5715000" cy="4525963"/>
          </a:xfrm>
        </p:spPr>
        <p:txBody>
          <a:bodyPr>
            <a:noAutofit/>
          </a:bodyPr>
          <a:lstStyle/>
          <a:p>
            <a:r>
              <a:rPr lang="en-US" sz="2800" b="1" dirty="0" smtClean="0">
                <a:solidFill>
                  <a:srgbClr val="002060"/>
                </a:solidFill>
              </a:rPr>
              <a:t>By 2018, more than </a:t>
            </a:r>
            <a:r>
              <a:rPr lang="en-US" sz="2800" b="1" dirty="0" smtClean="0">
                <a:solidFill>
                  <a:srgbClr val="FF0000"/>
                </a:solidFill>
              </a:rPr>
              <a:t>50% of jobs  </a:t>
            </a:r>
            <a:r>
              <a:rPr lang="en-US" sz="2800" b="1" dirty="0" smtClean="0">
                <a:solidFill>
                  <a:srgbClr val="002060"/>
                </a:solidFill>
              </a:rPr>
              <a:t>will require a postsecondary credential.  </a:t>
            </a:r>
            <a:r>
              <a:rPr lang="en-US" sz="2800" b="1" dirty="0" smtClean="0">
                <a:solidFill>
                  <a:srgbClr val="00B050"/>
                </a:solidFill>
              </a:rPr>
              <a:t>Louisiana currently has a workforce with less than half of what will be needed</a:t>
            </a:r>
            <a:r>
              <a:rPr lang="en-US" sz="2800" b="1" dirty="0" smtClean="0">
                <a:solidFill>
                  <a:srgbClr val="26D43B"/>
                </a:solidFill>
              </a:rPr>
              <a:t>. </a:t>
            </a:r>
          </a:p>
          <a:p>
            <a:r>
              <a:rPr lang="en-US" sz="2800" b="1" i="1" dirty="0" smtClean="0">
                <a:solidFill>
                  <a:srgbClr val="FF0000"/>
                </a:solidFill>
              </a:rPr>
              <a:t>Unless there are systemic changes,</a:t>
            </a:r>
            <a:r>
              <a:rPr lang="en-US" sz="2800" b="1" dirty="0" smtClean="0">
                <a:solidFill>
                  <a:srgbClr val="FF0000"/>
                </a:solidFill>
              </a:rPr>
              <a:t> in 2018 Louisiana will:</a:t>
            </a:r>
          </a:p>
        </p:txBody>
      </p:sp>
      <p:pic>
        <p:nvPicPr>
          <p:cNvPr id="4" name="Picture 2" descr="http://t2.gstatic.com/images?q=tbn:ANd9GcSqrdRbLT6FWT5CRgEvXHONCuZyL7R5hN3w1x7r1kcvC2y0dQ7S"/>
          <p:cNvPicPr>
            <a:picLocks noChangeAspect="1" noChangeArrowheads="1"/>
          </p:cNvPicPr>
          <p:nvPr/>
        </p:nvPicPr>
        <p:blipFill>
          <a:blip r:embed="rId2" cstate="print"/>
          <a:srcRect/>
          <a:stretch>
            <a:fillRect/>
          </a:stretch>
        </p:blipFill>
        <p:spPr bwMode="auto">
          <a:xfrm>
            <a:off x="6019800" y="2057400"/>
            <a:ext cx="2766807" cy="3581400"/>
          </a:xfrm>
          <a:prstGeom prst="rect">
            <a:avLst/>
          </a:prstGeom>
          <a:noFill/>
        </p:spPr>
      </p:pic>
      <p:sp>
        <p:nvSpPr>
          <p:cNvPr id="5" name="TextBox 4"/>
          <p:cNvSpPr txBox="1"/>
          <p:nvPr/>
        </p:nvSpPr>
        <p:spPr>
          <a:xfrm>
            <a:off x="762000" y="112693"/>
            <a:ext cx="7848600" cy="1077218"/>
          </a:xfrm>
          <a:prstGeom prst="rect">
            <a:avLst/>
          </a:prstGeom>
          <a:noFill/>
        </p:spPr>
        <p:txBody>
          <a:bodyPr wrap="square" rtlCol="0">
            <a:spAutoFit/>
          </a:bodyPr>
          <a:lstStyle/>
          <a:p>
            <a:r>
              <a:rPr lang="en-US" sz="3200" b="1" dirty="0" smtClean="0">
                <a:solidFill>
                  <a:srgbClr val="002060"/>
                </a:solidFill>
              </a:rPr>
              <a:t>Nationally,  </a:t>
            </a:r>
            <a:r>
              <a:rPr lang="en-US" sz="3200" b="1" dirty="0" smtClean="0">
                <a:solidFill>
                  <a:srgbClr val="FF0000"/>
                </a:solidFill>
              </a:rPr>
              <a:t>60%</a:t>
            </a:r>
            <a:r>
              <a:rPr lang="en-US" sz="3200" b="1" dirty="0" smtClean="0">
                <a:solidFill>
                  <a:srgbClr val="002060"/>
                </a:solidFill>
              </a:rPr>
              <a:t> of jobs  will require a postsecondary credential by 2018.</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2.gstatic.com/images?q=tbn:ANd9GcSqrdRbLT6FWT5CRgEvXHONCuZyL7R5hN3w1x7r1kcvC2y0dQ7S"/>
          <p:cNvPicPr>
            <a:picLocks noChangeAspect="1" noChangeArrowheads="1"/>
          </p:cNvPicPr>
          <p:nvPr/>
        </p:nvPicPr>
        <p:blipFill>
          <a:blip r:embed="rId2" cstate="print"/>
          <a:srcRect/>
          <a:stretch>
            <a:fillRect/>
          </a:stretch>
        </p:blipFill>
        <p:spPr bwMode="auto">
          <a:xfrm>
            <a:off x="6172200" y="1524000"/>
            <a:ext cx="2766807" cy="3581400"/>
          </a:xfrm>
          <a:prstGeom prst="rect">
            <a:avLst/>
          </a:prstGeom>
          <a:noFill/>
        </p:spPr>
      </p:pic>
      <p:sp>
        <p:nvSpPr>
          <p:cNvPr id="3" name="Content Placeholder 2"/>
          <p:cNvSpPr>
            <a:spLocks noGrp="1"/>
          </p:cNvSpPr>
          <p:nvPr>
            <p:ph idx="1"/>
          </p:nvPr>
        </p:nvSpPr>
        <p:spPr>
          <a:xfrm>
            <a:off x="381000" y="838200"/>
            <a:ext cx="5867400" cy="4525963"/>
          </a:xfrm>
          <a:ln>
            <a:solidFill>
              <a:schemeClr val="bg1"/>
            </a:solidFill>
          </a:ln>
        </p:spPr>
        <p:txBody>
          <a:bodyPr>
            <a:noAutofit/>
          </a:bodyPr>
          <a:lstStyle/>
          <a:p>
            <a:r>
              <a:rPr lang="en-US" sz="2600" b="1" dirty="0" smtClean="0">
                <a:solidFill>
                  <a:srgbClr val="FF0000"/>
                </a:solidFill>
              </a:rPr>
              <a:t>rank 6</a:t>
            </a:r>
            <a:r>
              <a:rPr lang="en-US" sz="2600" b="1" baseline="30000" dirty="0" smtClean="0">
                <a:solidFill>
                  <a:srgbClr val="FF0000"/>
                </a:solidFill>
              </a:rPr>
              <a:t>th</a:t>
            </a:r>
            <a:r>
              <a:rPr lang="en-US" sz="2600" b="1" dirty="0" smtClean="0">
                <a:solidFill>
                  <a:srgbClr val="FF0000"/>
                </a:solidFill>
              </a:rPr>
              <a:t> </a:t>
            </a:r>
            <a:r>
              <a:rPr lang="en-US" sz="2600" dirty="0" smtClean="0"/>
              <a:t>in the nation in the percentage of jobs for </a:t>
            </a:r>
            <a:r>
              <a:rPr lang="en-US" sz="2600" b="1" dirty="0" smtClean="0">
                <a:solidFill>
                  <a:srgbClr val="FF0000"/>
                </a:solidFill>
              </a:rPr>
              <a:t>high school dropouts</a:t>
            </a:r>
            <a:r>
              <a:rPr lang="en-US" sz="2600" dirty="0" smtClean="0"/>
              <a:t>;</a:t>
            </a:r>
          </a:p>
          <a:p>
            <a:pPr lvl="0"/>
            <a:r>
              <a:rPr lang="en-US" sz="2600" b="1" dirty="0" smtClean="0">
                <a:solidFill>
                  <a:srgbClr val="FF0000"/>
                </a:solidFill>
              </a:rPr>
              <a:t>rank 5</a:t>
            </a:r>
            <a:r>
              <a:rPr lang="en-US" sz="2600" b="1" baseline="30000" dirty="0" smtClean="0">
                <a:solidFill>
                  <a:srgbClr val="FF0000"/>
                </a:solidFill>
              </a:rPr>
              <a:t>th</a:t>
            </a:r>
            <a:r>
              <a:rPr lang="en-US" sz="2600" b="1" dirty="0" smtClean="0">
                <a:solidFill>
                  <a:srgbClr val="FF0000"/>
                </a:solidFill>
              </a:rPr>
              <a:t>  </a:t>
            </a:r>
            <a:r>
              <a:rPr lang="en-US" sz="2600" dirty="0" smtClean="0"/>
              <a:t>in the nation in the percentage of jobs for </a:t>
            </a:r>
            <a:r>
              <a:rPr lang="en-US" sz="2600" b="1" dirty="0" smtClean="0">
                <a:solidFill>
                  <a:srgbClr val="FF0000"/>
                </a:solidFill>
              </a:rPr>
              <a:t>high school graduates</a:t>
            </a:r>
            <a:r>
              <a:rPr lang="en-US" sz="2600" dirty="0" smtClean="0"/>
              <a:t>;</a:t>
            </a:r>
          </a:p>
          <a:p>
            <a:pPr lvl="0"/>
            <a:r>
              <a:rPr lang="en-US" sz="2600" b="1" dirty="0" smtClean="0">
                <a:solidFill>
                  <a:srgbClr val="FF0000"/>
                </a:solidFill>
              </a:rPr>
              <a:t>rank 50</a:t>
            </a:r>
            <a:r>
              <a:rPr lang="en-US" sz="2600" b="1" baseline="30000" dirty="0" smtClean="0">
                <a:solidFill>
                  <a:srgbClr val="FF0000"/>
                </a:solidFill>
              </a:rPr>
              <a:t>th</a:t>
            </a:r>
            <a:r>
              <a:rPr lang="en-US" sz="2600" b="1" dirty="0" smtClean="0">
                <a:solidFill>
                  <a:srgbClr val="FF0000"/>
                </a:solidFill>
              </a:rPr>
              <a:t> </a:t>
            </a:r>
            <a:r>
              <a:rPr lang="en-US" sz="2600" dirty="0" smtClean="0"/>
              <a:t>in the nation for jobs requiring </a:t>
            </a:r>
            <a:r>
              <a:rPr lang="en-US" sz="2600" b="1" dirty="0" smtClean="0">
                <a:solidFill>
                  <a:srgbClr val="FF0000"/>
                </a:solidFill>
              </a:rPr>
              <a:t>an associate degree</a:t>
            </a:r>
            <a:r>
              <a:rPr lang="en-US" sz="2600" b="1" dirty="0" smtClean="0"/>
              <a:t>;</a:t>
            </a:r>
          </a:p>
          <a:p>
            <a:pPr lvl="0"/>
            <a:r>
              <a:rPr lang="en-US" sz="2600" b="1" dirty="0" smtClean="0">
                <a:solidFill>
                  <a:srgbClr val="FF0000"/>
                </a:solidFill>
              </a:rPr>
              <a:t>rank 45</a:t>
            </a:r>
            <a:r>
              <a:rPr lang="en-US" sz="2600" b="1" baseline="30000" dirty="0" smtClean="0">
                <a:solidFill>
                  <a:srgbClr val="FF0000"/>
                </a:solidFill>
              </a:rPr>
              <a:t>th</a:t>
            </a:r>
            <a:r>
              <a:rPr lang="en-US" sz="2600" b="1" dirty="0" smtClean="0">
                <a:solidFill>
                  <a:srgbClr val="FF0000"/>
                </a:solidFill>
              </a:rPr>
              <a:t> </a:t>
            </a:r>
            <a:r>
              <a:rPr lang="en-US" sz="2600" dirty="0" smtClean="0"/>
              <a:t>in the nation in the percentage of jobs for </a:t>
            </a:r>
            <a:r>
              <a:rPr lang="en-US" sz="2600" b="1" dirty="0" smtClean="0">
                <a:solidFill>
                  <a:srgbClr val="FF0000"/>
                </a:solidFill>
              </a:rPr>
              <a:t>college graduates</a:t>
            </a:r>
            <a:r>
              <a:rPr lang="en-US" sz="2600" b="1" dirty="0" smtClean="0"/>
              <a:t>;</a:t>
            </a:r>
          </a:p>
          <a:p>
            <a:pPr lvl="0"/>
            <a:r>
              <a:rPr lang="en-US" sz="2600" b="1" dirty="0" smtClean="0">
                <a:solidFill>
                  <a:srgbClr val="FF0000"/>
                </a:solidFill>
              </a:rPr>
              <a:t>rank 47th  </a:t>
            </a:r>
            <a:r>
              <a:rPr lang="en-US" sz="2600" dirty="0" smtClean="0"/>
              <a:t>in the nation in the percentage of jobs for people with </a:t>
            </a:r>
            <a:r>
              <a:rPr lang="en-US" sz="2600" b="1" dirty="0" smtClean="0">
                <a:solidFill>
                  <a:srgbClr val="FF0000"/>
                </a:solidFill>
              </a:rPr>
              <a:t>graduate degrees</a:t>
            </a:r>
            <a:r>
              <a:rPr lang="en-US" sz="2600" dirty="0" smtClean="0">
                <a:solidFill>
                  <a:srgbClr val="FF0000"/>
                </a:solidFill>
              </a:rPr>
              <a:t> </a:t>
            </a:r>
            <a:r>
              <a:rPr lang="en-US" sz="2600" dirty="0" smtClean="0"/>
              <a:t>and . . .</a:t>
            </a:r>
          </a:p>
          <a:p>
            <a:endParaRPr lang="en-US" sz="2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1295400"/>
          </a:xfrm>
        </p:spPr>
        <p:txBody>
          <a:bodyPr>
            <a:normAutofit/>
          </a:bodyPr>
          <a:lstStyle/>
          <a:p>
            <a:r>
              <a:rPr lang="en-US" b="1" dirty="0" smtClean="0">
                <a:solidFill>
                  <a:srgbClr val="FF0000"/>
                </a:solidFill>
              </a:rPr>
              <a:t>rank next to last</a:t>
            </a:r>
            <a:r>
              <a:rPr lang="en-US" b="1" dirty="0" smtClean="0"/>
              <a:t> </a:t>
            </a:r>
            <a:r>
              <a:rPr lang="en-US" dirty="0" smtClean="0"/>
              <a:t>in the percent of </a:t>
            </a:r>
            <a:r>
              <a:rPr lang="en-US" b="1" dirty="0" smtClean="0">
                <a:solidFill>
                  <a:srgbClr val="FF0000"/>
                </a:solidFill>
              </a:rPr>
              <a:t>Jobs Requiring Postsecondary Education</a:t>
            </a:r>
            <a:r>
              <a:rPr lang="en-US" dirty="0" smtClean="0"/>
              <a:t>.</a:t>
            </a:r>
          </a:p>
          <a:p>
            <a:endParaRPr lang="en-US" b="1" dirty="0" smtClean="0"/>
          </a:p>
          <a:p>
            <a:endParaRPr lang="en-US" dirty="0"/>
          </a:p>
        </p:txBody>
      </p:sp>
      <p:sp>
        <p:nvSpPr>
          <p:cNvPr id="4" name="TextBox 3"/>
          <p:cNvSpPr txBox="1"/>
          <p:nvPr/>
        </p:nvSpPr>
        <p:spPr>
          <a:xfrm>
            <a:off x="533400" y="2057400"/>
            <a:ext cx="8229600" cy="2339102"/>
          </a:xfrm>
          <a:prstGeom prst="rect">
            <a:avLst/>
          </a:prstGeom>
          <a:noFill/>
        </p:spPr>
        <p:txBody>
          <a:bodyPr wrap="square" rtlCol="0">
            <a:spAutoFit/>
          </a:bodyPr>
          <a:lstStyle/>
          <a:p>
            <a:r>
              <a:rPr lang="en-US" sz="3200" b="1" dirty="0" smtClean="0"/>
              <a:t>We are at a turning point. Louisiana has to decide whether to do a better job at educating its people or serve as a great conveniently located source for cheap labor. </a:t>
            </a:r>
            <a:endParaRPr lang="en-US" sz="3200" dirty="0" smtClean="0"/>
          </a:p>
          <a:p>
            <a:endParaRPr lang="en-US" dirty="0"/>
          </a:p>
        </p:txBody>
      </p:sp>
      <p:sp>
        <p:nvSpPr>
          <p:cNvPr id="5" name="TextBox 4"/>
          <p:cNvSpPr txBox="1"/>
          <p:nvPr/>
        </p:nvSpPr>
        <p:spPr>
          <a:xfrm>
            <a:off x="533400" y="4267200"/>
            <a:ext cx="8001000" cy="1077218"/>
          </a:xfrm>
          <a:prstGeom prst="rect">
            <a:avLst/>
          </a:prstGeom>
          <a:solidFill>
            <a:srgbClr val="FFFF00"/>
          </a:solidFill>
        </p:spPr>
        <p:txBody>
          <a:bodyPr wrap="square" rtlCol="0">
            <a:spAutoFit/>
          </a:bodyPr>
          <a:lstStyle/>
          <a:p>
            <a:r>
              <a:rPr lang="en-US" sz="3200" b="1" dirty="0" smtClean="0"/>
              <a:t>What is our collective vision of what Louisiana will look like in the future?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percentage of </a:t>
            </a:r>
            <a:r>
              <a:rPr lang="en-US" dirty="0" smtClean="0">
                <a:solidFill>
                  <a:srgbClr val="FF0000"/>
                </a:solidFill>
              </a:rPr>
              <a:t>young </a:t>
            </a:r>
            <a:r>
              <a:rPr lang="en-US" dirty="0" smtClean="0"/>
              <a:t>adults (25-34) with a college degree</a:t>
            </a:r>
            <a:r>
              <a:rPr lang="en-US" sz="4000" baseline="30000" dirty="0" smtClean="0"/>
              <a:t>3</a:t>
            </a:r>
            <a:endParaRPr lang="en-US" baseline="30000" dirty="0"/>
          </a:p>
        </p:txBody>
      </p:sp>
      <p:sp>
        <p:nvSpPr>
          <p:cNvPr id="7" name="TextBox 6"/>
          <p:cNvSpPr txBox="1"/>
          <p:nvPr/>
        </p:nvSpPr>
        <p:spPr>
          <a:xfrm>
            <a:off x="228600" y="6366302"/>
            <a:ext cx="8915400" cy="415498"/>
          </a:xfrm>
          <a:prstGeom prst="rect">
            <a:avLst/>
          </a:prstGeom>
          <a:noFill/>
        </p:spPr>
        <p:txBody>
          <a:bodyPr wrap="square" rtlCol="0">
            <a:spAutoFit/>
          </a:bodyPr>
          <a:lstStyle/>
          <a:p>
            <a:r>
              <a:rPr lang="en-US" sz="1050" baseline="30000" dirty="0" smtClean="0"/>
              <a:t>3</a:t>
            </a:r>
            <a:r>
              <a:rPr lang="en-US" sz="1050" dirty="0" smtClean="0"/>
              <a:t> “College degree” means an associate degree, bachelor’s degree, or higher. National Center for Higher Education Management Systems (NCHEMS), 2008 (from U.S. Census Bureau, 2008 American Community Survey Public Use Microdata Sample File.) </a:t>
            </a:r>
            <a:r>
              <a:rPr lang="en-US" sz="1050" dirty="0" smtClean="0">
                <a:hlinkClick r:id="rId2"/>
              </a:rPr>
              <a:t>http://www.higheredinfo.org</a:t>
            </a:r>
            <a:endParaRPr lang="en-US" sz="1050" dirty="0" smtClean="0"/>
          </a:p>
        </p:txBody>
      </p:sp>
      <p:graphicFrame>
        <p:nvGraphicFramePr>
          <p:cNvPr id="6" name="Chart 5"/>
          <p:cNvGraphicFramePr/>
          <p:nvPr/>
        </p:nvGraphicFramePr>
        <p:xfrm>
          <a:off x="0" y="1397000"/>
          <a:ext cx="9144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38B2C8D6-1516-4A89-A608-849D2A60386F}" type="slidenum">
              <a:rPr lang="en-US" smtClean="0"/>
              <a:pPr/>
              <a:t>57</a:t>
            </a:fld>
            <a:endParaRPr lang="en-US"/>
          </a:p>
        </p:txBody>
      </p:sp>
    </p:spTree>
    <p:extLst>
      <p:ext uri="{BB962C8B-B14F-4D97-AF65-F5344CB8AC3E}">
        <p14:creationId xmlns="" xmlns:p14="http://schemas.microsoft.com/office/powerpoint/2010/main" val="811973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019800" cy="1143000"/>
          </a:xfrm>
        </p:spPr>
        <p:txBody>
          <a:bodyPr rtlCol="0">
            <a:noAutofit/>
          </a:bodyPr>
          <a:lstStyle/>
          <a:p>
            <a:pPr algn="l" fontAlgn="auto">
              <a:spcAft>
                <a:spcPts val="0"/>
              </a:spcAft>
              <a:defRPr/>
            </a:pPr>
            <a:r>
              <a:rPr lang="en-US" sz="3200" b="1" dirty="0" smtClean="0">
                <a:solidFill>
                  <a:srgbClr val="FF0000"/>
                </a:solidFill>
                <a:effectLst>
                  <a:outerShdw blurRad="38100" dist="38100" dir="2700000" algn="tl">
                    <a:srgbClr val="000000">
                      <a:alpha val="43137"/>
                    </a:srgbClr>
                  </a:outerShdw>
                </a:effectLst>
                <a:latin typeface="Palatino Linotype" pitchFamily="18" charset="0"/>
              </a:rPr>
              <a:t>La</a:t>
            </a:r>
            <a:r>
              <a:rPr lang="en-US" sz="3200" b="1" dirty="0" smtClean="0">
                <a:solidFill>
                  <a:srgbClr val="FF0000"/>
                </a:solidFill>
                <a:latin typeface="Palatino Linotype" pitchFamily="18" charset="0"/>
              </a:rPr>
              <a:t>. </a:t>
            </a:r>
            <a:r>
              <a:rPr lang="en-US" sz="3200" b="1" dirty="0" smtClean="0">
                <a:solidFill>
                  <a:srgbClr val="FF0000"/>
                </a:solidFill>
                <a:effectLst>
                  <a:outerShdw blurRad="38100" dist="38100" dir="2700000" algn="tl">
                    <a:srgbClr val="000000">
                      <a:alpha val="43137"/>
                    </a:srgbClr>
                  </a:outerShdw>
                </a:effectLst>
                <a:latin typeface="Palatino Linotype" pitchFamily="18" charset="0"/>
              </a:rPr>
              <a:t>given ‘F’ in skilled workers </a:t>
            </a:r>
            <a:r>
              <a:rPr lang="en-US" sz="3200" b="1" dirty="0" smtClean="0">
                <a:solidFill>
                  <a:srgbClr val="FF0000"/>
                </a:solidFill>
              </a:rPr>
              <a:t/>
            </a:r>
            <a:br>
              <a:rPr lang="en-US" sz="3200" b="1" dirty="0" smtClean="0">
                <a:solidFill>
                  <a:srgbClr val="FF0000"/>
                </a:solidFill>
              </a:rPr>
            </a:br>
            <a:r>
              <a:rPr lang="en-US" sz="3200" i="1" dirty="0" smtClean="0">
                <a:solidFill>
                  <a:srgbClr val="FF0000"/>
                </a:solidFill>
              </a:rPr>
              <a:t>Advocate </a:t>
            </a:r>
            <a:r>
              <a:rPr lang="en-US" sz="3200" i="1" dirty="0">
                <a:solidFill>
                  <a:srgbClr val="FF0000"/>
                </a:solidFill>
              </a:rPr>
              <a:t>business writer</a:t>
            </a:r>
            <a:r>
              <a:rPr lang="en-US" sz="3200" dirty="0">
                <a:solidFill>
                  <a:srgbClr val="FF0000"/>
                </a:solidFill>
              </a:rPr>
              <a:t/>
            </a:r>
            <a:br>
              <a:rPr lang="en-US"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381000" y="1371600"/>
            <a:ext cx="8229600" cy="4525963"/>
          </a:xfrm>
        </p:spPr>
        <p:txBody>
          <a:bodyPr rtlCol="0">
            <a:normAutofit fontScale="92500"/>
          </a:bodyPr>
          <a:lstStyle/>
          <a:p>
            <a:pPr fontAlgn="auto">
              <a:spcAft>
                <a:spcPts val="0"/>
              </a:spcAft>
              <a:buFont typeface="Arial" pitchFamily="34" charset="0"/>
              <a:buChar char="•"/>
              <a:defRPr/>
            </a:pPr>
            <a:r>
              <a:rPr lang="en-US" dirty="0" smtClean="0"/>
              <a:t>The </a:t>
            </a:r>
            <a:r>
              <a:rPr lang="en-US" dirty="0"/>
              <a:t>number and quality of skilled workers in Louisiana is dismal, according to a recent report evaluating the state’s manufacturing abilities.</a:t>
            </a:r>
          </a:p>
          <a:p>
            <a:pPr fontAlgn="auto">
              <a:spcAft>
                <a:spcPts val="0"/>
              </a:spcAft>
              <a:buFont typeface="Arial" pitchFamily="34" charset="0"/>
              <a:buChar char="•"/>
              <a:defRPr/>
            </a:pPr>
            <a:r>
              <a:rPr lang="en-US" dirty="0"/>
              <a:t>The 2011 Manufacturing and Logistics National Report by the Center for Business and Economic Research at Ball State University in Indiana gave Louisiana a</a:t>
            </a:r>
            <a:r>
              <a:rPr lang="en-US" b="1" dirty="0"/>
              <a:t> failing grade in the important area of “human capital.”</a:t>
            </a:r>
            <a:r>
              <a:rPr lang="en-US" dirty="0"/>
              <a:t>  </a:t>
            </a:r>
          </a:p>
          <a:p>
            <a:pPr fontAlgn="auto">
              <a:spcAft>
                <a:spcPts val="0"/>
              </a:spcAft>
              <a:buFont typeface="Arial" pitchFamily="34" charset="0"/>
              <a:buChar char="•"/>
              <a:defRPr/>
            </a:pPr>
            <a:r>
              <a:rPr lang="en-US" dirty="0"/>
              <a:t>All 50 states were included in the study.</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Text Box 3"/>
          <p:cNvSpPr txBox="1">
            <a:spLocks noChangeArrowheads="1"/>
          </p:cNvSpPr>
          <p:nvPr/>
        </p:nvSpPr>
        <p:spPr bwMode="auto">
          <a:xfrm>
            <a:off x="838200" y="685800"/>
            <a:ext cx="7315200" cy="2031325"/>
          </a:xfrm>
          <a:prstGeom prst="rect">
            <a:avLst/>
          </a:prstGeom>
          <a:noFill/>
          <a:ln w="9525">
            <a:noFill/>
            <a:miter lim="800000"/>
            <a:headEnd/>
            <a:tailEnd/>
          </a:ln>
          <a:effectLst/>
        </p:spPr>
        <p:txBody>
          <a:bodyPr wrap="square">
            <a:spAutoFit/>
          </a:bodyPr>
          <a:lstStyle/>
          <a:p>
            <a:pPr>
              <a:lnSpc>
                <a:spcPct val="90000"/>
              </a:lnSpc>
              <a:spcBef>
                <a:spcPct val="50000"/>
              </a:spcBef>
            </a:pPr>
            <a:r>
              <a:rPr lang="en-US" sz="2800" b="1" dirty="0"/>
              <a:t>Those individuals, families, cities, states and –increasingly—countries with the</a:t>
            </a:r>
            <a:r>
              <a:rPr lang="en-US" sz="2800" b="1" dirty="0">
                <a:solidFill>
                  <a:srgbClr val="FF0000"/>
                </a:solidFill>
              </a:rPr>
              <a:t> most education are </a:t>
            </a:r>
            <a:r>
              <a:rPr lang="en-US" sz="2800" b="1" dirty="0" smtClean="0">
                <a:solidFill>
                  <a:srgbClr val="FF0000"/>
                </a:solidFill>
              </a:rPr>
              <a:t>prospering, </a:t>
            </a:r>
            <a:r>
              <a:rPr lang="en-US" sz="2800" b="1" dirty="0">
                <a:solidFill>
                  <a:srgbClr val="FF0000"/>
                </a:solidFill>
              </a:rPr>
              <a:t>while those with the least higher education </a:t>
            </a:r>
            <a:r>
              <a:rPr lang="en-US" sz="2800" b="1" dirty="0"/>
              <a:t>are experiencing relative and often absolute</a:t>
            </a:r>
            <a:r>
              <a:rPr lang="en-US" sz="2800" b="1" dirty="0">
                <a:solidFill>
                  <a:srgbClr val="FF0066"/>
                </a:solidFill>
              </a:rPr>
              <a:t> </a:t>
            </a:r>
            <a:r>
              <a:rPr lang="en-US" sz="2800" b="1" dirty="0">
                <a:solidFill>
                  <a:srgbClr val="FF0000"/>
                </a:solidFill>
              </a:rPr>
              <a:t>economic </a:t>
            </a:r>
            <a:r>
              <a:rPr lang="en-US" sz="2800" b="1" dirty="0" smtClean="0">
                <a:solidFill>
                  <a:srgbClr val="FF0000"/>
                </a:solidFill>
              </a:rPr>
              <a:t>decline.</a:t>
            </a:r>
            <a:endParaRPr lang="en-US" sz="2800" b="1" dirty="0">
              <a:solidFill>
                <a:srgbClr val="FF0000"/>
              </a:solidFill>
            </a:endParaRPr>
          </a:p>
        </p:txBody>
      </p:sp>
      <p:sp>
        <p:nvSpPr>
          <p:cNvPr id="249860" name="Text Box 4"/>
          <p:cNvSpPr txBox="1">
            <a:spLocks noChangeArrowheads="1"/>
          </p:cNvSpPr>
          <p:nvPr/>
        </p:nvSpPr>
        <p:spPr bwMode="auto">
          <a:xfrm>
            <a:off x="457200" y="2667000"/>
            <a:ext cx="8229600" cy="400110"/>
          </a:xfrm>
          <a:prstGeom prst="rect">
            <a:avLst/>
          </a:prstGeom>
          <a:noFill/>
          <a:ln w="9525">
            <a:noFill/>
            <a:miter lim="800000"/>
            <a:headEnd/>
            <a:tailEnd/>
          </a:ln>
          <a:effectLst/>
        </p:spPr>
        <p:txBody>
          <a:bodyPr>
            <a:spAutoFit/>
          </a:bodyPr>
          <a:lstStyle/>
          <a:p>
            <a:pPr algn="r">
              <a:spcBef>
                <a:spcPct val="50000"/>
              </a:spcBef>
            </a:pPr>
            <a:r>
              <a:rPr lang="en-US" sz="2000" b="1" i="1" dirty="0"/>
              <a:t>--Postsecondary Education OPPORTUNITY, </a:t>
            </a:r>
            <a:r>
              <a:rPr lang="en-US" sz="2000" b="1" dirty="0"/>
              <a:t>June 2005.</a:t>
            </a:r>
          </a:p>
        </p:txBody>
      </p:sp>
      <p:sp>
        <p:nvSpPr>
          <p:cNvPr id="249861" name="Rectangle 5"/>
          <p:cNvSpPr>
            <a:spLocks noGrp="1" noChangeArrowheads="1"/>
          </p:cNvSpPr>
          <p:nvPr>
            <p:ph type="title"/>
          </p:nvPr>
        </p:nvSpPr>
        <p:spPr>
          <a:xfrm>
            <a:off x="1295400" y="0"/>
            <a:ext cx="6096000" cy="838200"/>
          </a:xfrm>
        </p:spPr>
        <p:txBody>
          <a:bodyPr>
            <a:normAutofit/>
          </a:bodyPr>
          <a:lstStyle/>
          <a:p>
            <a:pPr algn="ctr"/>
            <a:r>
              <a:rPr lang="en-US" sz="4000" b="1" dirty="0">
                <a:solidFill>
                  <a:srgbClr val="002060"/>
                </a:solidFill>
              </a:rPr>
              <a:t>Time and Place</a:t>
            </a:r>
          </a:p>
        </p:txBody>
      </p:sp>
      <p:sp>
        <p:nvSpPr>
          <p:cNvPr id="6" name="TextBox 5"/>
          <p:cNvSpPr txBox="1"/>
          <p:nvPr/>
        </p:nvSpPr>
        <p:spPr>
          <a:xfrm>
            <a:off x="1066800" y="3124200"/>
            <a:ext cx="7086600" cy="1384995"/>
          </a:xfrm>
          <a:prstGeom prst="rect">
            <a:avLst/>
          </a:prstGeom>
          <a:solidFill>
            <a:srgbClr val="FFC000"/>
          </a:solidFill>
        </p:spPr>
        <p:txBody>
          <a:bodyPr wrap="square" rtlCol="0">
            <a:spAutoFit/>
          </a:bodyPr>
          <a:lstStyle/>
          <a:p>
            <a:r>
              <a:rPr lang="en-US" sz="2800" b="1" dirty="0" smtClean="0"/>
              <a:t>For  people and communities to thrive in the new economy they will need to have access to a good college and good health care. </a:t>
            </a:r>
            <a:endParaRPr lang="en-US" sz="2800" b="1" dirty="0"/>
          </a:p>
        </p:txBody>
      </p:sp>
      <p:pic>
        <p:nvPicPr>
          <p:cNvPr id="8" name="Picture 2" descr="http://img2.imagesbn.com/images/51580000/51588093.JPG">
            <a:hlinkClick r:id="rId2"/>
          </p:cNvPr>
          <p:cNvPicPr>
            <a:picLocks noChangeAspect="1" noChangeArrowheads="1"/>
          </p:cNvPicPr>
          <p:nvPr/>
        </p:nvPicPr>
        <p:blipFill>
          <a:blip r:embed="rId3" cstate="print"/>
          <a:srcRect/>
          <a:stretch>
            <a:fillRect/>
          </a:stretch>
        </p:blipFill>
        <p:spPr bwMode="auto">
          <a:xfrm>
            <a:off x="3886200" y="4648200"/>
            <a:ext cx="1470550" cy="2209800"/>
          </a:xfrm>
          <a:prstGeom prst="rect">
            <a:avLst/>
          </a:prstGeom>
          <a:noFill/>
        </p:spPr>
      </p:pic>
      <p:pic>
        <p:nvPicPr>
          <p:cNvPr id="9" name="Picture 6" descr="http://blog.oup.com/wp-content/uploads/2010/05/9780195382761.jpg"/>
          <p:cNvPicPr>
            <a:picLocks noChangeAspect="1" noChangeArrowheads="1"/>
          </p:cNvPicPr>
          <p:nvPr/>
        </p:nvPicPr>
        <p:blipFill>
          <a:blip r:embed="rId4" cstate="print"/>
          <a:srcRect/>
          <a:stretch>
            <a:fillRect/>
          </a:stretch>
        </p:blipFill>
        <p:spPr bwMode="auto">
          <a:xfrm>
            <a:off x="1905000" y="4787900"/>
            <a:ext cx="1371600" cy="2070100"/>
          </a:xfrm>
          <a:prstGeom prst="rect">
            <a:avLst/>
          </a:prstGeom>
          <a:noFill/>
        </p:spPr>
      </p:pic>
      <p:pic>
        <p:nvPicPr>
          <p:cNvPr id="10" name="Picture 4" descr="http://www.randysouders.com/souders1030oz.jpg"/>
          <p:cNvPicPr>
            <a:picLocks noChangeAspect="1" noChangeArrowheads="1"/>
          </p:cNvPicPr>
          <p:nvPr/>
        </p:nvPicPr>
        <p:blipFill>
          <a:blip r:embed="rId5" cstate="print"/>
          <a:srcRect/>
          <a:stretch>
            <a:fillRect/>
          </a:stretch>
        </p:blipFill>
        <p:spPr bwMode="auto">
          <a:xfrm>
            <a:off x="6324600" y="4851762"/>
            <a:ext cx="1447800" cy="2006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838200" y="2819400"/>
            <a:ext cx="7696200" cy="701675"/>
          </a:xfrm>
          <a:prstGeom prst="rect">
            <a:avLst/>
          </a:prstGeom>
          <a:noFill/>
          <a:ln w="9525">
            <a:noFill/>
            <a:miter lim="800000"/>
            <a:headEnd/>
            <a:tailEnd/>
          </a:ln>
          <a:effectLst/>
        </p:spPr>
        <p:txBody>
          <a:bodyPr>
            <a:spAutoFit/>
          </a:bodyPr>
          <a:lstStyle/>
          <a:p>
            <a:pPr algn="ctr"/>
            <a:endParaRPr lang="en-US" sz="4000" b="1"/>
          </a:p>
        </p:txBody>
      </p:sp>
      <p:pic>
        <p:nvPicPr>
          <p:cNvPr id="307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60675" y="2036763"/>
            <a:ext cx="3284538" cy="2995612"/>
          </a:xfrm>
          <a:prstGeom prst="rect">
            <a:avLst/>
          </a:prstGeom>
          <a:noFill/>
          <a:ln w="9525">
            <a:noFill/>
            <a:miter lim="800000"/>
            <a:headEnd/>
            <a:tailEnd/>
          </a:ln>
        </p:spPr>
      </p:pic>
      <p:sp>
        <p:nvSpPr>
          <p:cNvPr id="3076" name="Rectangle 4"/>
          <p:cNvSpPr>
            <a:spLocks noChangeArrowheads="1"/>
          </p:cNvSpPr>
          <p:nvPr/>
        </p:nvSpPr>
        <p:spPr bwMode="auto">
          <a:xfrm>
            <a:off x="5568950" y="2308225"/>
            <a:ext cx="668453" cy="123111"/>
          </a:xfrm>
          <a:prstGeom prst="rect">
            <a:avLst/>
          </a:prstGeom>
          <a:noFill/>
          <a:ln w="9525">
            <a:noFill/>
            <a:miter lim="800000"/>
            <a:headEnd/>
            <a:tailEnd/>
          </a:ln>
        </p:spPr>
        <p:txBody>
          <a:bodyPr wrap="none" lIns="0" tIns="0" rIns="0" bIns="0">
            <a:spAutoFit/>
          </a:bodyPr>
          <a:lstStyle/>
          <a:p>
            <a:r>
              <a:rPr lang="en-US" sz="800" b="1"/>
              <a:t>Louisiana Delta</a:t>
            </a:r>
            <a:endParaRPr lang="en-US" sz="2400"/>
          </a:p>
        </p:txBody>
      </p:sp>
      <p:sp>
        <p:nvSpPr>
          <p:cNvPr id="3078" name="Rectangle 6"/>
          <p:cNvSpPr>
            <a:spLocks noChangeArrowheads="1"/>
          </p:cNvSpPr>
          <p:nvPr/>
        </p:nvSpPr>
        <p:spPr bwMode="auto">
          <a:xfrm>
            <a:off x="5818188" y="3221038"/>
            <a:ext cx="750205" cy="138499"/>
          </a:xfrm>
          <a:prstGeom prst="rect">
            <a:avLst/>
          </a:prstGeom>
          <a:noFill/>
          <a:ln w="9525">
            <a:noFill/>
            <a:miter lim="800000"/>
            <a:headEnd/>
            <a:tailEnd/>
          </a:ln>
        </p:spPr>
        <p:txBody>
          <a:bodyPr wrap="none" lIns="0" tIns="0" rIns="0" bIns="0">
            <a:spAutoFit/>
          </a:bodyPr>
          <a:lstStyle/>
          <a:p>
            <a:r>
              <a:rPr lang="en-US" sz="900" b="1"/>
              <a:t>Louisiana State</a:t>
            </a:r>
            <a:endParaRPr lang="en-US" sz="2400"/>
          </a:p>
        </p:txBody>
      </p:sp>
      <p:sp>
        <p:nvSpPr>
          <p:cNvPr id="3079" name="Rectangle 7"/>
          <p:cNvSpPr>
            <a:spLocks noChangeArrowheads="1"/>
          </p:cNvSpPr>
          <p:nvPr/>
        </p:nvSpPr>
        <p:spPr bwMode="auto">
          <a:xfrm>
            <a:off x="6943725" y="3375025"/>
            <a:ext cx="408766" cy="123111"/>
          </a:xfrm>
          <a:prstGeom prst="rect">
            <a:avLst/>
          </a:prstGeom>
          <a:noFill/>
          <a:ln w="9525">
            <a:noFill/>
            <a:miter lim="800000"/>
            <a:headEnd/>
            <a:tailEnd/>
          </a:ln>
        </p:spPr>
        <p:txBody>
          <a:bodyPr wrap="none" lIns="0" tIns="0" rIns="0" bIns="0">
            <a:spAutoFit/>
          </a:bodyPr>
          <a:lstStyle/>
          <a:p>
            <a:r>
              <a:rPr lang="en-US" sz="800" b="1"/>
              <a:t>Southern</a:t>
            </a:r>
            <a:endParaRPr lang="en-US" sz="2400"/>
          </a:p>
        </p:txBody>
      </p:sp>
      <p:sp>
        <p:nvSpPr>
          <p:cNvPr id="3080" name="Rectangle 8"/>
          <p:cNvSpPr>
            <a:spLocks noChangeArrowheads="1"/>
          </p:cNvSpPr>
          <p:nvPr/>
        </p:nvSpPr>
        <p:spPr bwMode="auto">
          <a:xfrm>
            <a:off x="5522913" y="1670050"/>
            <a:ext cx="1000274" cy="123111"/>
          </a:xfrm>
          <a:prstGeom prst="rect">
            <a:avLst/>
          </a:prstGeom>
          <a:noFill/>
          <a:ln w="9525">
            <a:noFill/>
            <a:miter lim="800000"/>
            <a:headEnd/>
            <a:tailEnd/>
          </a:ln>
        </p:spPr>
        <p:txBody>
          <a:bodyPr wrap="none" lIns="0" tIns="0" rIns="0" bIns="0">
            <a:spAutoFit/>
          </a:bodyPr>
          <a:lstStyle/>
          <a:p>
            <a:r>
              <a:rPr lang="en-US" sz="800" b="1"/>
              <a:t>University of Louisiana</a:t>
            </a:r>
            <a:endParaRPr lang="en-US" sz="2400"/>
          </a:p>
        </p:txBody>
      </p:sp>
      <p:sp>
        <p:nvSpPr>
          <p:cNvPr id="3081" name="Rectangle 9"/>
          <p:cNvSpPr>
            <a:spLocks noChangeArrowheads="1"/>
          </p:cNvSpPr>
          <p:nvPr/>
        </p:nvSpPr>
        <p:spPr bwMode="auto">
          <a:xfrm>
            <a:off x="4433888" y="1646238"/>
            <a:ext cx="726161" cy="138499"/>
          </a:xfrm>
          <a:prstGeom prst="rect">
            <a:avLst/>
          </a:prstGeom>
          <a:noFill/>
          <a:ln w="9525">
            <a:noFill/>
            <a:miter lim="800000"/>
            <a:headEnd/>
            <a:tailEnd/>
          </a:ln>
        </p:spPr>
        <p:txBody>
          <a:bodyPr wrap="none" lIns="0" tIns="0" rIns="0" bIns="0">
            <a:spAutoFit/>
          </a:bodyPr>
          <a:lstStyle/>
          <a:p>
            <a:r>
              <a:rPr lang="en-US" sz="900" b="1"/>
              <a:t>Louisiana Tech</a:t>
            </a:r>
            <a:endParaRPr lang="en-US" sz="2400"/>
          </a:p>
        </p:txBody>
      </p:sp>
      <p:sp>
        <p:nvSpPr>
          <p:cNvPr id="3082" name="Rectangle 10"/>
          <p:cNvSpPr>
            <a:spLocks noChangeArrowheads="1"/>
          </p:cNvSpPr>
          <p:nvPr/>
        </p:nvSpPr>
        <p:spPr bwMode="auto">
          <a:xfrm>
            <a:off x="3122613" y="1652588"/>
            <a:ext cx="713337" cy="123111"/>
          </a:xfrm>
          <a:prstGeom prst="rect">
            <a:avLst/>
          </a:prstGeom>
          <a:noFill/>
          <a:ln w="9525">
            <a:noFill/>
            <a:miter lim="800000"/>
            <a:headEnd/>
            <a:tailEnd/>
          </a:ln>
        </p:spPr>
        <p:txBody>
          <a:bodyPr wrap="none" lIns="0" tIns="0" rIns="0" bIns="0">
            <a:spAutoFit/>
          </a:bodyPr>
          <a:lstStyle/>
          <a:p>
            <a:r>
              <a:rPr lang="en-US" sz="800" b="1"/>
              <a:t>Grambling State</a:t>
            </a:r>
            <a:endParaRPr lang="en-US" sz="2400"/>
          </a:p>
        </p:txBody>
      </p:sp>
      <p:sp>
        <p:nvSpPr>
          <p:cNvPr id="3083" name="Rectangle 11"/>
          <p:cNvSpPr>
            <a:spLocks noChangeArrowheads="1"/>
          </p:cNvSpPr>
          <p:nvPr/>
        </p:nvSpPr>
        <p:spPr bwMode="auto">
          <a:xfrm>
            <a:off x="1281113" y="2517775"/>
            <a:ext cx="461665" cy="138499"/>
          </a:xfrm>
          <a:prstGeom prst="rect">
            <a:avLst/>
          </a:prstGeom>
          <a:noFill/>
          <a:ln w="9525">
            <a:noFill/>
            <a:miter lim="800000"/>
            <a:headEnd/>
            <a:tailEnd/>
          </a:ln>
        </p:spPr>
        <p:txBody>
          <a:bodyPr wrap="none" lIns="0" tIns="0" rIns="0" bIns="0">
            <a:spAutoFit/>
          </a:bodyPr>
          <a:lstStyle/>
          <a:p>
            <a:r>
              <a:rPr lang="en-US" sz="900" b="1"/>
              <a:t>Southern</a:t>
            </a:r>
            <a:endParaRPr lang="en-US" sz="2400"/>
          </a:p>
        </p:txBody>
      </p:sp>
      <p:sp>
        <p:nvSpPr>
          <p:cNvPr id="3084" name="Rectangle 12"/>
          <p:cNvSpPr>
            <a:spLocks noChangeArrowheads="1"/>
          </p:cNvSpPr>
          <p:nvPr/>
        </p:nvSpPr>
        <p:spPr bwMode="auto">
          <a:xfrm>
            <a:off x="2073275" y="3405188"/>
            <a:ext cx="700513" cy="138499"/>
          </a:xfrm>
          <a:prstGeom prst="rect">
            <a:avLst/>
          </a:prstGeom>
          <a:noFill/>
          <a:ln w="9525">
            <a:noFill/>
            <a:miter lim="800000"/>
            <a:headEnd/>
            <a:tailEnd/>
          </a:ln>
        </p:spPr>
        <p:txBody>
          <a:bodyPr wrap="none" lIns="0" tIns="0" rIns="0" bIns="0">
            <a:spAutoFit/>
          </a:bodyPr>
          <a:lstStyle/>
          <a:p>
            <a:r>
              <a:rPr lang="en-US" sz="900" b="1"/>
              <a:t>Northwestern</a:t>
            </a:r>
            <a:endParaRPr lang="en-US" sz="2400"/>
          </a:p>
        </p:txBody>
      </p:sp>
      <p:sp>
        <p:nvSpPr>
          <p:cNvPr id="3085" name="Rectangle 13"/>
          <p:cNvSpPr>
            <a:spLocks noChangeArrowheads="1"/>
          </p:cNvSpPr>
          <p:nvPr/>
        </p:nvSpPr>
        <p:spPr bwMode="auto">
          <a:xfrm>
            <a:off x="1689100" y="1584325"/>
            <a:ext cx="993862" cy="138499"/>
          </a:xfrm>
          <a:prstGeom prst="rect">
            <a:avLst/>
          </a:prstGeom>
          <a:noFill/>
          <a:ln w="9525">
            <a:noFill/>
            <a:miter lim="800000"/>
            <a:headEnd/>
            <a:tailEnd/>
          </a:ln>
        </p:spPr>
        <p:txBody>
          <a:bodyPr wrap="none" lIns="0" tIns="0" rIns="0" bIns="0">
            <a:spAutoFit/>
          </a:bodyPr>
          <a:lstStyle/>
          <a:p>
            <a:r>
              <a:rPr lang="en-US" sz="900" b="1" dirty="0"/>
              <a:t>LSU Health Sciences</a:t>
            </a:r>
            <a:endParaRPr lang="en-US" sz="2400" dirty="0"/>
          </a:p>
        </p:txBody>
      </p:sp>
      <p:sp>
        <p:nvSpPr>
          <p:cNvPr id="3086" name="Rectangle 14"/>
          <p:cNvSpPr>
            <a:spLocks noChangeArrowheads="1"/>
          </p:cNvSpPr>
          <p:nvPr/>
        </p:nvSpPr>
        <p:spPr bwMode="auto">
          <a:xfrm>
            <a:off x="7639050" y="5357813"/>
            <a:ext cx="993862" cy="138499"/>
          </a:xfrm>
          <a:prstGeom prst="rect">
            <a:avLst/>
          </a:prstGeom>
          <a:noFill/>
          <a:ln w="9525">
            <a:noFill/>
            <a:miter lim="800000"/>
            <a:headEnd/>
            <a:tailEnd/>
          </a:ln>
        </p:spPr>
        <p:txBody>
          <a:bodyPr wrap="none" lIns="0" tIns="0" rIns="0" bIns="0">
            <a:spAutoFit/>
          </a:bodyPr>
          <a:lstStyle/>
          <a:p>
            <a:r>
              <a:rPr lang="en-US" sz="900" b="1"/>
              <a:t>LSU Health Sciences</a:t>
            </a:r>
            <a:endParaRPr lang="en-US" sz="2400"/>
          </a:p>
        </p:txBody>
      </p:sp>
      <p:sp>
        <p:nvSpPr>
          <p:cNvPr id="3087" name="Rectangle 15"/>
          <p:cNvSpPr>
            <a:spLocks noChangeArrowheads="1"/>
          </p:cNvSpPr>
          <p:nvPr/>
        </p:nvSpPr>
        <p:spPr bwMode="auto">
          <a:xfrm>
            <a:off x="438150" y="1643063"/>
            <a:ext cx="618759" cy="123111"/>
          </a:xfrm>
          <a:prstGeom prst="rect">
            <a:avLst/>
          </a:prstGeom>
          <a:noFill/>
          <a:ln w="9525">
            <a:noFill/>
            <a:miter lim="800000"/>
            <a:headEnd/>
            <a:tailEnd/>
          </a:ln>
        </p:spPr>
        <p:txBody>
          <a:bodyPr wrap="none" lIns="0" tIns="0" rIns="0" bIns="0">
            <a:spAutoFit/>
          </a:bodyPr>
          <a:lstStyle/>
          <a:p>
            <a:r>
              <a:rPr lang="en-US" sz="800" b="1" dirty="0"/>
              <a:t>Bossier Parish</a:t>
            </a:r>
            <a:endParaRPr lang="en-US" sz="2400" dirty="0"/>
          </a:p>
        </p:txBody>
      </p:sp>
      <p:sp>
        <p:nvSpPr>
          <p:cNvPr id="3088" name="Rectangle 16"/>
          <p:cNvSpPr>
            <a:spLocks noChangeArrowheads="1"/>
          </p:cNvSpPr>
          <p:nvPr/>
        </p:nvSpPr>
        <p:spPr bwMode="auto">
          <a:xfrm>
            <a:off x="7751763" y="3670300"/>
            <a:ext cx="639599" cy="138499"/>
          </a:xfrm>
          <a:prstGeom prst="rect">
            <a:avLst/>
          </a:prstGeom>
          <a:noFill/>
          <a:ln w="9525">
            <a:noFill/>
            <a:miter lim="800000"/>
            <a:headEnd/>
            <a:tailEnd/>
          </a:ln>
        </p:spPr>
        <p:txBody>
          <a:bodyPr wrap="none" lIns="0" tIns="0" rIns="0" bIns="0">
            <a:spAutoFit/>
          </a:bodyPr>
          <a:lstStyle/>
          <a:p>
            <a:r>
              <a:rPr lang="en-US" sz="900" b="1"/>
              <a:t>Baton Rouge</a:t>
            </a:r>
            <a:endParaRPr lang="en-US" sz="2400"/>
          </a:p>
        </p:txBody>
      </p:sp>
      <p:sp>
        <p:nvSpPr>
          <p:cNvPr id="3089" name="Rectangle 17"/>
          <p:cNvSpPr>
            <a:spLocks noChangeArrowheads="1"/>
          </p:cNvSpPr>
          <p:nvPr/>
        </p:nvSpPr>
        <p:spPr bwMode="auto">
          <a:xfrm>
            <a:off x="4757738" y="5418138"/>
            <a:ext cx="620363" cy="123111"/>
          </a:xfrm>
          <a:prstGeom prst="rect">
            <a:avLst/>
          </a:prstGeom>
          <a:noFill/>
          <a:ln w="9525">
            <a:noFill/>
            <a:miter lim="800000"/>
            <a:headEnd/>
            <a:tailEnd/>
          </a:ln>
        </p:spPr>
        <p:txBody>
          <a:bodyPr wrap="none" lIns="0" tIns="0" rIns="0" bIns="0">
            <a:spAutoFit/>
          </a:bodyPr>
          <a:lstStyle/>
          <a:p>
            <a:r>
              <a:rPr lang="en-US" sz="800" b="1"/>
              <a:t>River Parishes</a:t>
            </a:r>
            <a:endParaRPr lang="en-US" sz="2400"/>
          </a:p>
        </p:txBody>
      </p:sp>
      <p:sp>
        <p:nvSpPr>
          <p:cNvPr id="3090" name="Rectangle 18"/>
          <p:cNvSpPr>
            <a:spLocks noChangeArrowheads="1"/>
          </p:cNvSpPr>
          <p:nvPr/>
        </p:nvSpPr>
        <p:spPr bwMode="auto">
          <a:xfrm>
            <a:off x="530225" y="5105400"/>
            <a:ext cx="847989" cy="123111"/>
          </a:xfrm>
          <a:prstGeom prst="rect">
            <a:avLst/>
          </a:prstGeom>
          <a:noFill/>
          <a:ln w="9525">
            <a:noFill/>
            <a:miter lim="800000"/>
            <a:headEnd/>
            <a:tailEnd/>
          </a:ln>
        </p:spPr>
        <p:txBody>
          <a:bodyPr wrap="none" lIns="0" tIns="0" rIns="0" bIns="0">
            <a:spAutoFit/>
          </a:bodyPr>
          <a:lstStyle/>
          <a:p>
            <a:r>
              <a:rPr lang="en-US" sz="800" b="1"/>
              <a:t>SOWELA Technical </a:t>
            </a:r>
            <a:endParaRPr lang="en-US" sz="2400"/>
          </a:p>
        </p:txBody>
      </p:sp>
      <p:sp>
        <p:nvSpPr>
          <p:cNvPr id="3091" name="Rectangle 19"/>
          <p:cNvSpPr>
            <a:spLocks noChangeArrowheads="1"/>
          </p:cNvSpPr>
          <p:nvPr/>
        </p:nvSpPr>
        <p:spPr bwMode="auto">
          <a:xfrm>
            <a:off x="5608638" y="5929313"/>
            <a:ext cx="301365" cy="123111"/>
          </a:xfrm>
          <a:prstGeom prst="rect">
            <a:avLst/>
          </a:prstGeom>
          <a:noFill/>
          <a:ln w="9525">
            <a:noFill/>
            <a:miter lim="800000"/>
            <a:headEnd/>
            <a:tailEnd/>
          </a:ln>
        </p:spPr>
        <p:txBody>
          <a:bodyPr wrap="none" lIns="0" tIns="0" rIns="0" bIns="0">
            <a:spAutoFit/>
          </a:bodyPr>
          <a:lstStyle/>
          <a:p>
            <a:r>
              <a:rPr lang="en-US" sz="800" b="1"/>
              <a:t>Nunez </a:t>
            </a:r>
            <a:endParaRPr lang="en-US" sz="2400"/>
          </a:p>
        </p:txBody>
      </p:sp>
      <p:sp>
        <p:nvSpPr>
          <p:cNvPr id="3092" name="Rectangle 20"/>
          <p:cNvSpPr>
            <a:spLocks noChangeArrowheads="1"/>
          </p:cNvSpPr>
          <p:nvPr/>
        </p:nvSpPr>
        <p:spPr bwMode="auto">
          <a:xfrm>
            <a:off x="6746875" y="5267325"/>
            <a:ext cx="437620" cy="138499"/>
          </a:xfrm>
          <a:prstGeom prst="rect">
            <a:avLst/>
          </a:prstGeom>
          <a:noFill/>
          <a:ln w="9525">
            <a:noFill/>
            <a:miter lim="800000"/>
            <a:headEnd/>
            <a:tailEnd/>
          </a:ln>
        </p:spPr>
        <p:txBody>
          <a:bodyPr wrap="none" lIns="0" tIns="0" rIns="0" bIns="0">
            <a:spAutoFit/>
          </a:bodyPr>
          <a:lstStyle/>
          <a:p>
            <a:r>
              <a:rPr lang="en-US" sz="900" b="1"/>
              <a:t>Delgado </a:t>
            </a:r>
            <a:endParaRPr lang="en-US" sz="2400"/>
          </a:p>
        </p:txBody>
      </p:sp>
      <p:sp>
        <p:nvSpPr>
          <p:cNvPr id="3093" name="Rectangle 21"/>
          <p:cNvSpPr>
            <a:spLocks noChangeArrowheads="1"/>
          </p:cNvSpPr>
          <p:nvPr/>
        </p:nvSpPr>
        <p:spPr bwMode="auto">
          <a:xfrm>
            <a:off x="6203950" y="4219575"/>
            <a:ext cx="1157368" cy="138499"/>
          </a:xfrm>
          <a:prstGeom prst="rect">
            <a:avLst/>
          </a:prstGeom>
          <a:noFill/>
          <a:ln w="9525">
            <a:noFill/>
            <a:miter lim="800000"/>
            <a:headEnd/>
            <a:tailEnd/>
          </a:ln>
        </p:spPr>
        <p:txBody>
          <a:bodyPr wrap="none" lIns="0" tIns="0" rIns="0" bIns="0">
            <a:spAutoFit/>
          </a:bodyPr>
          <a:lstStyle/>
          <a:p>
            <a:r>
              <a:rPr lang="en-US" sz="900" b="1"/>
              <a:t>Southeastern Louisiana</a:t>
            </a:r>
            <a:endParaRPr lang="en-US" sz="2400"/>
          </a:p>
        </p:txBody>
      </p:sp>
      <p:sp>
        <p:nvSpPr>
          <p:cNvPr id="3094" name="Rectangle 22"/>
          <p:cNvSpPr>
            <a:spLocks noChangeArrowheads="1"/>
          </p:cNvSpPr>
          <p:nvPr/>
        </p:nvSpPr>
        <p:spPr bwMode="auto">
          <a:xfrm>
            <a:off x="3987800" y="5980113"/>
            <a:ext cx="679673" cy="138499"/>
          </a:xfrm>
          <a:prstGeom prst="rect">
            <a:avLst/>
          </a:prstGeom>
          <a:noFill/>
          <a:ln w="9525">
            <a:noFill/>
            <a:miter lim="800000"/>
            <a:headEnd/>
            <a:tailEnd/>
          </a:ln>
        </p:spPr>
        <p:txBody>
          <a:bodyPr wrap="none" lIns="0" tIns="0" rIns="0" bIns="0">
            <a:spAutoFit/>
          </a:bodyPr>
          <a:lstStyle/>
          <a:p>
            <a:r>
              <a:rPr lang="en-US" sz="900" b="1"/>
              <a:t>Nicholls State</a:t>
            </a:r>
            <a:endParaRPr lang="en-US" sz="2400"/>
          </a:p>
        </p:txBody>
      </p:sp>
      <p:sp>
        <p:nvSpPr>
          <p:cNvPr id="3095" name="Rectangle 23"/>
          <p:cNvSpPr>
            <a:spLocks noChangeArrowheads="1"/>
          </p:cNvSpPr>
          <p:nvPr/>
        </p:nvSpPr>
        <p:spPr bwMode="auto">
          <a:xfrm>
            <a:off x="1211263" y="4348163"/>
            <a:ext cx="657231" cy="123111"/>
          </a:xfrm>
          <a:prstGeom prst="rect">
            <a:avLst/>
          </a:prstGeom>
          <a:noFill/>
          <a:ln w="9525">
            <a:noFill/>
            <a:miter lim="800000"/>
            <a:headEnd/>
            <a:tailEnd/>
          </a:ln>
        </p:spPr>
        <p:txBody>
          <a:bodyPr wrap="none" lIns="0" tIns="0" rIns="0" bIns="0">
            <a:spAutoFit/>
          </a:bodyPr>
          <a:lstStyle/>
          <a:p>
            <a:r>
              <a:rPr lang="en-US" sz="800" b="1"/>
              <a:t>McNeese State</a:t>
            </a:r>
            <a:endParaRPr lang="en-US" sz="2400"/>
          </a:p>
        </p:txBody>
      </p:sp>
      <p:pic>
        <p:nvPicPr>
          <p:cNvPr id="3096" name="Picture 2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94538" y="1301750"/>
            <a:ext cx="1765300" cy="725488"/>
          </a:xfrm>
          <a:prstGeom prst="rect">
            <a:avLst/>
          </a:prstGeom>
          <a:solidFill>
            <a:srgbClr val="0F6FC6">
              <a:alpha val="0"/>
            </a:srgbClr>
          </a:solidFill>
          <a:ln w="9525">
            <a:noFill/>
            <a:miter lim="800000"/>
            <a:headEnd/>
            <a:tailEnd/>
          </a:ln>
        </p:spPr>
      </p:pic>
      <p:sp>
        <p:nvSpPr>
          <p:cNvPr id="3097" name="Rectangle 25"/>
          <p:cNvSpPr>
            <a:spLocks noChangeArrowheads="1"/>
          </p:cNvSpPr>
          <p:nvPr/>
        </p:nvSpPr>
        <p:spPr bwMode="auto">
          <a:xfrm>
            <a:off x="7242175" y="2043113"/>
            <a:ext cx="1203856" cy="123111"/>
          </a:xfrm>
          <a:prstGeom prst="rect">
            <a:avLst/>
          </a:prstGeom>
          <a:noFill/>
          <a:ln w="9525">
            <a:noFill/>
            <a:miter lim="800000"/>
            <a:headEnd/>
            <a:tailEnd/>
          </a:ln>
        </p:spPr>
        <p:txBody>
          <a:bodyPr wrap="none" lIns="0" tIns="0" rIns="0" bIns="0">
            <a:spAutoFit/>
          </a:bodyPr>
          <a:lstStyle/>
          <a:p>
            <a:r>
              <a:rPr lang="en-US" sz="800" b="1" dirty="0"/>
              <a:t>Louisiana Technical College</a:t>
            </a:r>
            <a:endParaRPr lang="en-US" sz="2400" dirty="0"/>
          </a:p>
        </p:txBody>
      </p:sp>
      <p:sp>
        <p:nvSpPr>
          <p:cNvPr id="3098" name="Rectangle 26"/>
          <p:cNvSpPr>
            <a:spLocks noChangeArrowheads="1"/>
          </p:cNvSpPr>
          <p:nvPr/>
        </p:nvSpPr>
        <p:spPr bwMode="auto">
          <a:xfrm>
            <a:off x="7391400" y="2162889"/>
            <a:ext cx="1065997" cy="123111"/>
          </a:xfrm>
          <a:prstGeom prst="rect">
            <a:avLst/>
          </a:prstGeom>
          <a:noFill/>
          <a:ln w="9525">
            <a:noFill/>
            <a:miter lim="800000"/>
            <a:headEnd/>
            <a:tailEnd/>
          </a:ln>
        </p:spPr>
        <p:txBody>
          <a:bodyPr wrap="square" lIns="0" tIns="0" rIns="0" bIns="0">
            <a:spAutoFit/>
          </a:bodyPr>
          <a:lstStyle/>
          <a:p>
            <a:r>
              <a:rPr lang="en-US" sz="800" b="1" dirty="0" smtClean="0"/>
              <a:t>(7 colleges </a:t>
            </a:r>
            <a:r>
              <a:rPr lang="en-US" sz="800" b="1" dirty="0"/>
              <a:t>statewide)</a:t>
            </a:r>
            <a:endParaRPr lang="en-US" sz="2400" dirty="0"/>
          </a:p>
        </p:txBody>
      </p:sp>
      <p:sp>
        <p:nvSpPr>
          <p:cNvPr id="3099" name="Rectangle 27"/>
          <p:cNvSpPr>
            <a:spLocks noChangeArrowheads="1"/>
          </p:cNvSpPr>
          <p:nvPr/>
        </p:nvSpPr>
        <p:spPr bwMode="auto">
          <a:xfrm>
            <a:off x="2992438" y="5572125"/>
            <a:ext cx="30458" cy="169277"/>
          </a:xfrm>
          <a:prstGeom prst="rect">
            <a:avLst/>
          </a:prstGeom>
          <a:noFill/>
          <a:ln w="9525">
            <a:noFill/>
            <a:miter lim="800000"/>
            <a:headEnd/>
            <a:tailEnd/>
          </a:ln>
        </p:spPr>
        <p:txBody>
          <a:bodyPr wrap="none" lIns="0" tIns="0" rIns="0" bIns="0">
            <a:spAutoFit/>
          </a:bodyPr>
          <a:lstStyle/>
          <a:p>
            <a:r>
              <a:rPr lang="en-US" sz="1100" b="1"/>
              <a:t> </a:t>
            </a:r>
            <a:endParaRPr lang="en-US" sz="2400"/>
          </a:p>
        </p:txBody>
      </p:sp>
      <p:sp>
        <p:nvSpPr>
          <p:cNvPr id="3100" name="Rectangle 28"/>
          <p:cNvSpPr>
            <a:spLocks noChangeArrowheads="1"/>
          </p:cNvSpPr>
          <p:nvPr/>
        </p:nvSpPr>
        <p:spPr bwMode="auto">
          <a:xfrm>
            <a:off x="3249613" y="5246688"/>
            <a:ext cx="924933" cy="138499"/>
          </a:xfrm>
          <a:prstGeom prst="rect">
            <a:avLst/>
          </a:prstGeom>
          <a:noFill/>
          <a:ln w="9525">
            <a:noFill/>
            <a:miter lim="800000"/>
            <a:headEnd/>
            <a:tailEnd/>
          </a:ln>
        </p:spPr>
        <p:txBody>
          <a:bodyPr wrap="none" lIns="0" tIns="0" rIns="0" bIns="0">
            <a:spAutoFit/>
          </a:bodyPr>
          <a:lstStyle/>
          <a:p>
            <a:r>
              <a:rPr lang="en-US" sz="900" b="1"/>
              <a:t>Fletcher Technical </a:t>
            </a:r>
            <a:endParaRPr lang="en-US" sz="2400"/>
          </a:p>
        </p:txBody>
      </p:sp>
      <p:sp>
        <p:nvSpPr>
          <p:cNvPr id="3101" name="Freeform 29"/>
          <p:cNvSpPr>
            <a:spLocks noEditPoints="1"/>
          </p:cNvSpPr>
          <p:nvPr/>
        </p:nvSpPr>
        <p:spPr bwMode="auto">
          <a:xfrm>
            <a:off x="7151688" y="1244600"/>
            <a:ext cx="1617662" cy="1138238"/>
          </a:xfrm>
          <a:custGeom>
            <a:avLst/>
            <a:gdLst/>
            <a:ahLst/>
            <a:cxnLst>
              <a:cxn ang="0">
                <a:pos x="1" y="136"/>
              </a:cxn>
              <a:cxn ang="0">
                <a:pos x="195" y="136"/>
              </a:cxn>
              <a:cxn ang="0">
                <a:pos x="195" y="138"/>
              </a:cxn>
              <a:cxn ang="0">
                <a:pos x="1" y="138"/>
              </a:cxn>
              <a:cxn ang="0">
                <a:pos x="1" y="136"/>
              </a:cxn>
              <a:cxn ang="0">
                <a:pos x="196" y="137"/>
              </a:cxn>
              <a:cxn ang="0">
                <a:pos x="196" y="138"/>
              </a:cxn>
              <a:cxn ang="0">
                <a:pos x="195" y="138"/>
              </a:cxn>
              <a:cxn ang="0">
                <a:pos x="195" y="137"/>
              </a:cxn>
              <a:cxn ang="0">
                <a:pos x="196" y="137"/>
              </a:cxn>
              <a:cxn ang="0">
                <a:pos x="194" y="137"/>
              </a:cxn>
              <a:cxn ang="0">
                <a:pos x="194" y="1"/>
              </a:cxn>
              <a:cxn ang="0">
                <a:pos x="196" y="1"/>
              </a:cxn>
              <a:cxn ang="0">
                <a:pos x="196" y="137"/>
              </a:cxn>
              <a:cxn ang="0">
                <a:pos x="194" y="137"/>
              </a:cxn>
              <a:cxn ang="0">
                <a:pos x="195" y="0"/>
              </a:cxn>
              <a:cxn ang="0">
                <a:pos x="196" y="0"/>
              </a:cxn>
              <a:cxn ang="0">
                <a:pos x="196" y="1"/>
              </a:cxn>
              <a:cxn ang="0">
                <a:pos x="195" y="1"/>
              </a:cxn>
              <a:cxn ang="0">
                <a:pos x="195" y="0"/>
              </a:cxn>
              <a:cxn ang="0">
                <a:pos x="195" y="2"/>
              </a:cxn>
              <a:cxn ang="0">
                <a:pos x="1" y="2"/>
              </a:cxn>
              <a:cxn ang="0">
                <a:pos x="1" y="0"/>
              </a:cxn>
              <a:cxn ang="0">
                <a:pos x="195" y="0"/>
              </a:cxn>
              <a:cxn ang="0">
                <a:pos x="195" y="2"/>
              </a:cxn>
              <a:cxn ang="0">
                <a:pos x="0" y="1"/>
              </a:cxn>
              <a:cxn ang="0">
                <a:pos x="0" y="0"/>
              </a:cxn>
              <a:cxn ang="0">
                <a:pos x="1" y="0"/>
              </a:cxn>
              <a:cxn ang="0">
                <a:pos x="1" y="1"/>
              </a:cxn>
              <a:cxn ang="0">
                <a:pos x="0" y="1"/>
              </a:cxn>
              <a:cxn ang="0">
                <a:pos x="2" y="1"/>
              </a:cxn>
              <a:cxn ang="0">
                <a:pos x="2" y="137"/>
              </a:cxn>
              <a:cxn ang="0">
                <a:pos x="0" y="137"/>
              </a:cxn>
              <a:cxn ang="0">
                <a:pos x="0" y="1"/>
              </a:cxn>
              <a:cxn ang="0">
                <a:pos x="2" y="1"/>
              </a:cxn>
              <a:cxn ang="0">
                <a:pos x="1" y="138"/>
              </a:cxn>
              <a:cxn ang="0">
                <a:pos x="0" y="138"/>
              </a:cxn>
              <a:cxn ang="0">
                <a:pos x="0" y="137"/>
              </a:cxn>
              <a:cxn ang="0">
                <a:pos x="1" y="137"/>
              </a:cxn>
              <a:cxn ang="0">
                <a:pos x="1" y="138"/>
              </a:cxn>
            </a:cxnLst>
            <a:rect l="0" t="0" r="r" b="b"/>
            <a:pathLst>
              <a:path w="196" h="138">
                <a:moveTo>
                  <a:pt x="1" y="136"/>
                </a:moveTo>
                <a:lnTo>
                  <a:pt x="195" y="136"/>
                </a:lnTo>
                <a:lnTo>
                  <a:pt x="195" y="138"/>
                </a:lnTo>
                <a:lnTo>
                  <a:pt x="1" y="138"/>
                </a:lnTo>
                <a:lnTo>
                  <a:pt x="1" y="136"/>
                </a:lnTo>
                <a:close/>
                <a:moveTo>
                  <a:pt x="196" y="137"/>
                </a:moveTo>
                <a:lnTo>
                  <a:pt x="196" y="138"/>
                </a:lnTo>
                <a:lnTo>
                  <a:pt x="195" y="138"/>
                </a:lnTo>
                <a:lnTo>
                  <a:pt x="195" y="137"/>
                </a:lnTo>
                <a:lnTo>
                  <a:pt x="196" y="137"/>
                </a:lnTo>
                <a:close/>
                <a:moveTo>
                  <a:pt x="194" y="137"/>
                </a:moveTo>
                <a:lnTo>
                  <a:pt x="194" y="1"/>
                </a:lnTo>
                <a:lnTo>
                  <a:pt x="196" y="1"/>
                </a:lnTo>
                <a:lnTo>
                  <a:pt x="196" y="137"/>
                </a:lnTo>
                <a:lnTo>
                  <a:pt x="194" y="137"/>
                </a:lnTo>
                <a:close/>
                <a:moveTo>
                  <a:pt x="195" y="0"/>
                </a:moveTo>
                <a:lnTo>
                  <a:pt x="196" y="0"/>
                </a:lnTo>
                <a:lnTo>
                  <a:pt x="196" y="1"/>
                </a:lnTo>
                <a:lnTo>
                  <a:pt x="195" y="1"/>
                </a:lnTo>
                <a:lnTo>
                  <a:pt x="195" y="0"/>
                </a:lnTo>
                <a:close/>
                <a:moveTo>
                  <a:pt x="195" y="2"/>
                </a:moveTo>
                <a:lnTo>
                  <a:pt x="1" y="2"/>
                </a:lnTo>
                <a:lnTo>
                  <a:pt x="1" y="0"/>
                </a:lnTo>
                <a:lnTo>
                  <a:pt x="195" y="0"/>
                </a:lnTo>
                <a:lnTo>
                  <a:pt x="195" y="2"/>
                </a:lnTo>
                <a:close/>
                <a:moveTo>
                  <a:pt x="0" y="1"/>
                </a:moveTo>
                <a:lnTo>
                  <a:pt x="0" y="0"/>
                </a:lnTo>
                <a:lnTo>
                  <a:pt x="1" y="0"/>
                </a:lnTo>
                <a:lnTo>
                  <a:pt x="1" y="1"/>
                </a:lnTo>
                <a:lnTo>
                  <a:pt x="0" y="1"/>
                </a:lnTo>
                <a:close/>
                <a:moveTo>
                  <a:pt x="2" y="1"/>
                </a:moveTo>
                <a:lnTo>
                  <a:pt x="2" y="137"/>
                </a:lnTo>
                <a:lnTo>
                  <a:pt x="0" y="137"/>
                </a:lnTo>
                <a:lnTo>
                  <a:pt x="0" y="1"/>
                </a:lnTo>
                <a:lnTo>
                  <a:pt x="2" y="1"/>
                </a:lnTo>
                <a:close/>
                <a:moveTo>
                  <a:pt x="1" y="138"/>
                </a:moveTo>
                <a:lnTo>
                  <a:pt x="0" y="138"/>
                </a:lnTo>
                <a:lnTo>
                  <a:pt x="0" y="137"/>
                </a:lnTo>
                <a:lnTo>
                  <a:pt x="1" y="137"/>
                </a:lnTo>
                <a:lnTo>
                  <a:pt x="1" y="138"/>
                </a:lnTo>
                <a:close/>
              </a:path>
            </a:pathLst>
          </a:custGeom>
          <a:solidFill>
            <a:srgbClr val="262D80"/>
          </a:solidFill>
          <a:ln w="9525">
            <a:solidFill>
              <a:schemeClr val="tx1"/>
            </a:solidFill>
            <a:round/>
            <a:headEnd/>
            <a:tailEnd/>
          </a:ln>
        </p:spPr>
        <p:txBody>
          <a:bodyPr/>
          <a:lstStyle/>
          <a:p>
            <a:endParaRPr lang="en-US"/>
          </a:p>
        </p:txBody>
      </p:sp>
      <p:sp>
        <p:nvSpPr>
          <p:cNvPr id="3102" name="Oval 30"/>
          <p:cNvSpPr>
            <a:spLocks noChangeArrowheads="1"/>
          </p:cNvSpPr>
          <p:nvPr/>
        </p:nvSpPr>
        <p:spPr bwMode="auto">
          <a:xfrm>
            <a:off x="3008313" y="2217738"/>
            <a:ext cx="90487" cy="90487"/>
          </a:xfrm>
          <a:prstGeom prst="ellipse">
            <a:avLst/>
          </a:prstGeom>
          <a:solidFill>
            <a:srgbClr val="EEE800"/>
          </a:solidFill>
          <a:ln w="0">
            <a:solidFill>
              <a:srgbClr val="25221E"/>
            </a:solidFill>
            <a:round/>
            <a:headEnd/>
            <a:tailEnd/>
          </a:ln>
        </p:spPr>
        <p:txBody>
          <a:bodyPr/>
          <a:lstStyle/>
          <a:p>
            <a:endParaRPr lang="en-US"/>
          </a:p>
        </p:txBody>
      </p:sp>
      <p:sp>
        <p:nvSpPr>
          <p:cNvPr id="3103" name="Oval 31"/>
          <p:cNvSpPr>
            <a:spLocks noChangeArrowheads="1"/>
          </p:cNvSpPr>
          <p:nvPr/>
        </p:nvSpPr>
        <p:spPr bwMode="auto">
          <a:xfrm>
            <a:off x="4073525" y="2341563"/>
            <a:ext cx="90488" cy="82550"/>
          </a:xfrm>
          <a:prstGeom prst="ellipse">
            <a:avLst/>
          </a:prstGeom>
          <a:solidFill>
            <a:srgbClr val="EEE800"/>
          </a:solidFill>
          <a:ln w="0">
            <a:solidFill>
              <a:srgbClr val="25221E"/>
            </a:solidFill>
            <a:round/>
            <a:headEnd/>
            <a:tailEnd/>
          </a:ln>
        </p:spPr>
        <p:txBody>
          <a:bodyPr/>
          <a:lstStyle/>
          <a:p>
            <a:endParaRPr lang="en-US"/>
          </a:p>
        </p:txBody>
      </p:sp>
      <p:sp>
        <p:nvSpPr>
          <p:cNvPr id="3104" name="Oval 32"/>
          <p:cNvSpPr>
            <a:spLocks noChangeArrowheads="1"/>
          </p:cNvSpPr>
          <p:nvPr/>
        </p:nvSpPr>
        <p:spPr bwMode="auto">
          <a:xfrm>
            <a:off x="3784600" y="2225675"/>
            <a:ext cx="98425" cy="90488"/>
          </a:xfrm>
          <a:prstGeom prst="ellipse">
            <a:avLst/>
          </a:prstGeom>
          <a:solidFill>
            <a:srgbClr val="EEE800"/>
          </a:solidFill>
          <a:ln w="0">
            <a:solidFill>
              <a:srgbClr val="25221E"/>
            </a:solidFill>
            <a:round/>
            <a:headEnd/>
            <a:tailEnd/>
          </a:ln>
        </p:spPr>
        <p:txBody>
          <a:bodyPr/>
          <a:lstStyle/>
          <a:p>
            <a:endParaRPr lang="en-US"/>
          </a:p>
        </p:txBody>
      </p:sp>
      <p:sp>
        <p:nvSpPr>
          <p:cNvPr id="3105" name="Oval 33"/>
          <p:cNvSpPr>
            <a:spLocks noChangeArrowheads="1"/>
          </p:cNvSpPr>
          <p:nvPr/>
        </p:nvSpPr>
        <p:spPr bwMode="auto">
          <a:xfrm>
            <a:off x="3686175" y="2274888"/>
            <a:ext cx="98425" cy="82550"/>
          </a:xfrm>
          <a:prstGeom prst="ellipse">
            <a:avLst/>
          </a:prstGeom>
          <a:solidFill>
            <a:srgbClr val="EEE800"/>
          </a:solidFill>
          <a:ln w="0">
            <a:solidFill>
              <a:srgbClr val="25221E"/>
            </a:solidFill>
            <a:round/>
            <a:headEnd/>
            <a:tailEnd/>
          </a:ln>
        </p:spPr>
        <p:txBody>
          <a:bodyPr/>
          <a:lstStyle/>
          <a:p>
            <a:endParaRPr lang="en-US"/>
          </a:p>
        </p:txBody>
      </p:sp>
      <p:sp>
        <p:nvSpPr>
          <p:cNvPr id="3106" name="Oval 34"/>
          <p:cNvSpPr>
            <a:spLocks noChangeArrowheads="1"/>
          </p:cNvSpPr>
          <p:nvPr/>
        </p:nvSpPr>
        <p:spPr bwMode="auto">
          <a:xfrm>
            <a:off x="4032250" y="2390775"/>
            <a:ext cx="90488" cy="90488"/>
          </a:xfrm>
          <a:prstGeom prst="ellipse">
            <a:avLst/>
          </a:prstGeom>
          <a:solidFill>
            <a:srgbClr val="EEE800"/>
          </a:solidFill>
          <a:ln w="0">
            <a:solidFill>
              <a:srgbClr val="25221E"/>
            </a:solidFill>
            <a:round/>
            <a:headEnd/>
            <a:tailEnd/>
          </a:ln>
        </p:spPr>
        <p:txBody>
          <a:bodyPr/>
          <a:lstStyle/>
          <a:p>
            <a:endParaRPr lang="en-US"/>
          </a:p>
        </p:txBody>
      </p:sp>
      <p:sp>
        <p:nvSpPr>
          <p:cNvPr id="3107" name="Oval 35"/>
          <p:cNvSpPr>
            <a:spLocks noChangeArrowheads="1"/>
          </p:cNvSpPr>
          <p:nvPr/>
        </p:nvSpPr>
        <p:spPr bwMode="auto">
          <a:xfrm>
            <a:off x="2951163" y="2259013"/>
            <a:ext cx="90487" cy="82550"/>
          </a:xfrm>
          <a:prstGeom prst="ellipse">
            <a:avLst/>
          </a:prstGeom>
          <a:solidFill>
            <a:srgbClr val="EEE800"/>
          </a:solidFill>
          <a:ln w="0">
            <a:solidFill>
              <a:srgbClr val="25221E"/>
            </a:solidFill>
            <a:round/>
            <a:headEnd/>
            <a:tailEnd/>
          </a:ln>
        </p:spPr>
        <p:txBody>
          <a:bodyPr/>
          <a:lstStyle/>
          <a:p>
            <a:endParaRPr lang="en-US"/>
          </a:p>
        </p:txBody>
      </p:sp>
      <p:sp>
        <p:nvSpPr>
          <p:cNvPr id="3108" name="Oval 36"/>
          <p:cNvSpPr>
            <a:spLocks noChangeArrowheads="1"/>
          </p:cNvSpPr>
          <p:nvPr/>
        </p:nvSpPr>
        <p:spPr bwMode="auto">
          <a:xfrm>
            <a:off x="3487738" y="2976563"/>
            <a:ext cx="98425" cy="92075"/>
          </a:xfrm>
          <a:prstGeom prst="ellipse">
            <a:avLst/>
          </a:prstGeom>
          <a:solidFill>
            <a:srgbClr val="EEE800"/>
          </a:solidFill>
          <a:ln w="0">
            <a:solidFill>
              <a:srgbClr val="25221E"/>
            </a:solidFill>
            <a:round/>
            <a:headEnd/>
            <a:tailEnd/>
          </a:ln>
        </p:spPr>
        <p:txBody>
          <a:bodyPr/>
          <a:lstStyle/>
          <a:p>
            <a:endParaRPr lang="en-US"/>
          </a:p>
        </p:txBody>
      </p:sp>
      <p:sp>
        <p:nvSpPr>
          <p:cNvPr id="3109" name="Oval 37"/>
          <p:cNvSpPr>
            <a:spLocks noChangeArrowheads="1"/>
          </p:cNvSpPr>
          <p:nvPr/>
        </p:nvSpPr>
        <p:spPr bwMode="auto">
          <a:xfrm>
            <a:off x="2892425" y="2209800"/>
            <a:ext cx="92075" cy="82550"/>
          </a:xfrm>
          <a:prstGeom prst="ellipse">
            <a:avLst/>
          </a:prstGeom>
          <a:solidFill>
            <a:srgbClr val="EEE800"/>
          </a:solidFill>
          <a:ln w="0">
            <a:solidFill>
              <a:srgbClr val="25221E"/>
            </a:solidFill>
            <a:round/>
            <a:headEnd/>
            <a:tailEnd/>
          </a:ln>
        </p:spPr>
        <p:txBody>
          <a:bodyPr/>
          <a:lstStyle/>
          <a:p>
            <a:endParaRPr lang="en-US"/>
          </a:p>
        </p:txBody>
      </p:sp>
      <p:sp>
        <p:nvSpPr>
          <p:cNvPr id="3110" name="Oval 38"/>
          <p:cNvSpPr>
            <a:spLocks noChangeArrowheads="1"/>
          </p:cNvSpPr>
          <p:nvPr/>
        </p:nvSpPr>
        <p:spPr bwMode="auto">
          <a:xfrm>
            <a:off x="2951163" y="2160588"/>
            <a:ext cx="90487" cy="90487"/>
          </a:xfrm>
          <a:prstGeom prst="ellipse">
            <a:avLst/>
          </a:prstGeom>
          <a:solidFill>
            <a:srgbClr val="EEE800"/>
          </a:solidFill>
          <a:ln w="0">
            <a:solidFill>
              <a:srgbClr val="25221E"/>
            </a:solidFill>
            <a:round/>
            <a:headEnd/>
            <a:tailEnd/>
          </a:ln>
        </p:spPr>
        <p:txBody>
          <a:bodyPr/>
          <a:lstStyle/>
          <a:p>
            <a:endParaRPr lang="en-US"/>
          </a:p>
        </p:txBody>
      </p:sp>
      <p:sp>
        <p:nvSpPr>
          <p:cNvPr id="3111" name="Oval 39"/>
          <p:cNvSpPr>
            <a:spLocks noChangeArrowheads="1"/>
          </p:cNvSpPr>
          <p:nvPr/>
        </p:nvSpPr>
        <p:spPr bwMode="auto">
          <a:xfrm>
            <a:off x="4741863" y="3744913"/>
            <a:ext cx="98425" cy="90487"/>
          </a:xfrm>
          <a:prstGeom prst="ellipse">
            <a:avLst/>
          </a:prstGeom>
          <a:solidFill>
            <a:srgbClr val="EEE800"/>
          </a:solidFill>
          <a:ln w="0">
            <a:solidFill>
              <a:srgbClr val="25221E"/>
            </a:solidFill>
            <a:round/>
            <a:headEnd/>
            <a:tailEnd/>
          </a:ln>
        </p:spPr>
        <p:txBody>
          <a:bodyPr/>
          <a:lstStyle/>
          <a:p>
            <a:endParaRPr lang="en-US"/>
          </a:p>
        </p:txBody>
      </p:sp>
      <p:sp>
        <p:nvSpPr>
          <p:cNvPr id="3112" name="Oval 40"/>
          <p:cNvSpPr>
            <a:spLocks noChangeArrowheads="1"/>
          </p:cNvSpPr>
          <p:nvPr/>
        </p:nvSpPr>
        <p:spPr bwMode="auto">
          <a:xfrm>
            <a:off x="4659313" y="3744913"/>
            <a:ext cx="90487" cy="90487"/>
          </a:xfrm>
          <a:prstGeom prst="ellipse">
            <a:avLst/>
          </a:prstGeom>
          <a:solidFill>
            <a:srgbClr val="EEE800"/>
          </a:solidFill>
          <a:ln w="0">
            <a:solidFill>
              <a:srgbClr val="25221E"/>
            </a:solidFill>
            <a:round/>
            <a:headEnd/>
            <a:tailEnd/>
          </a:ln>
        </p:spPr>
        <p:txBody>
          <a:bodyPr/>
          <a:lstStyle/>
          <a:p>
            <a:endParaRPr lang="en-US"/>
          </a:p>
        </p:txBody>
      </p:sp>
      <p:sp>
        <p:nvSpPr>
          <p:cNvPr id="3113" name="Oval 41"/>
          <p:cNvSpPr>
            <a:spLocks noChangeArrowheads="1"/>
          </p:cNvSpPr>
          <p:nvPr/>
        </p:nvSpPr>
        <p:spPr bwMode="auto">
          <a:xfrm>
            <a:off x="4708525" y="3827463"/>
            <a:ext cx="100013" cy="82550"/>
          </a:xfrm>
          <a:prstGeom prst="ellipse">
            <a:avLst/>
          </a:prstGeom>
          <a:solidFill>
            <a:srgbClr val="EEE800"/>
          </a:solidFill>
          <a:ln w="0">
            <a:solidFill>
              <a:srgbClr val="25221E"/>
            </a:solidFill>
            <a:round/>
            <a:headEnd/>
            <a:tailEnd/>
          </a:ln>
        </p:spPr>
        <p:txBody>
          <a:bodyPr/>
          <a:lstStyle/>
          <a:p>
            <a:endParaRPr lang="en-US"/>
          </a:p>
        </p:txBody>
      </p:sp>
      <p:sp>
        <p:nvSpPr>
          <p:cNvPr id="3114" name="Oval 42"/>
          <p:cNvSpPr>
            <a:spLocks noChangeArrowheads="1"/>
          </p:cNvSpPr>
          <p:nvPr/>
        </p:nvSpPr>
        <p:spPr bwMode="auto">
          <a:xfrm>
            <a:off x="5360988" y="4191000"/>
            <a:ext cx="98425" cy="82550"/>
          </a:xfrm>
          <a:prstGeom prst="ellipse">
            <a:avLst/>
          </a:prstGeom>
          <a:solidFill>
            <a:srgbClr val="EEE800"/>
          </a:solidFill>
          <a:ln w="0">
            <a:solidFill>
              <a:srgbClr val="25221E"/>
            </a:solidFill>
            <a:round/>
            <a:headEnd/>
            <a:tailEnd/>
          </a:ln>
        </p:spPr>
        <p:txBody>
          <a:bodyPr/>
          <a:lstStyle/>
          <a:p>
            <a:endParaRPr lang="en-US"/>
          </a:p>
        </p:txBody>
      </p:sp>
      <p:sp>
        <p:nvSpPr>
          <p:cNvPr id="3115" name="Oval 43"/>
          <p:cNvSpPr>
            <a:spLocks noChangeArrowheads="1"/>
          </p:cNvSpPr>
          <p:nvPr/>
        </p:nvSpPr>
        <p:spPr bwMode="auto">
          <a:xfrm>
            <a:off x="3255963" y="3976688"/>
            <a:ext cx="100012" cy="90487"/>
          </a:xfrm>
          <a:prstGeom prst="ellipse">
            <a:avLst/>
          </a:prstGeom>
          <a:solidFill>
            <a:srgbClr val="EEE800"/>
          </a:solidFill>
          <a:ln w="0">
            <a:solidFill>
              <a:srgbClr val="25221E"/>
            </a:solidFill>
            <a:round/>
            <a:headEnd/>
            <a:tailEnd/>
          </a:ln>
        </p:spPr>
        <p:txBody>
          <a:bodyPr/>
          <a:lstStyle/>
          <a:p>
            <a:endParaRPr lang="en-US"/>
          </a:p>
        </p:txBody>
      </p:sp>
      <p:sp>
        <p:nvSpPr>
          <p:cNvPr id="3116" name="Oval 44"/>
          <p:cNvSpPr>
            <a:spLocks noChangeArrowheads="1"/>
          </p:cNvSpPr>
          <p:nvPr/>
        </p:nvSpPr>
        <p:spPr bwMode="auto">
          <a:xfrm>
            <a:off x="3346450" y="4033838"/>
            <a:ext cx="92075" cy="90487"/>
          </a:xfrm>
          <a:prstGeom prst="ellipse">
            <a:avLst/>
          </a:prstGeom>
          <a:solidFill>
            <a:srgbClr val="EEE800"/>
          </a:solidFill>
          <a:ln w="0">
            <a:solidFill>
              <a:srgbClr val="25221E"/>
            </a:solidFill>
            <a:round/>
            <a:headEnd/>
            <a:tailEnd/>
          </a:ln>
        </p:spPr>
        <p:txBody>
          <a:bodyPr/>
          <a:lstStyle/>
          <a:p>
            <a:endParaRPr lang="en-US"/>
          </a:p>
        </p:txBody>
      </p:sp>
      <p:sp>
        <p:nvSpPr>
          <p:cNvPr id="3117" name="Oval 45"/>
          <p:cNvSpPr>
            <a:spLocks noChangeArrowheads="1"/>
          </p:cNvSpPr>
          <p:nvPr/>
        </p:nvSpPr>
        <p:spPr bwMode="auto">
          <a:xfrm>
            <a:off x="4148138" y="3959225"/>
            <a:ext cx="98425" cy="82550"/>
          </a:xfrm>
          <a:prstGeom prst="ellipse">
            <a:avLst/>
          </a:prstGeom>
          <a:solidFill>
            <a:srgbClr val="EEE800"/>
          </a:solidFill>
          <a:ln w="0">
            <a:solidFill>
              <a:srgbClr val="25221E"/>
            </a:solidFill>
            <a:round/>
            <a:headEnd/>
            <a:tailEnd/>
          </a:ln>
        </p:spPr>
        <p:txBody>
          <a:bodyPr/>
          <a:lstStyle/>
          <a:p>
            <a:endParaRPr lang="en-US"/>
          </a:p>
        </p:txBody>
      </p:sp>
      <p:sp>
        <p:nvSpPr>
          <p:cNvPr id="3118" name="Oval 46"/>
          <p:cNvSpPr>
            <a:spLocks noChangeArrowheads="1"/>
          </p:cNvSpPr>
          <p:nvPr/>
        </p:nvSpPr>
        <p:spPr bwMode="auto">
          <a:xfrm>
            <a:off x="4891088" y="4521200"/>
            <a:ext cx="90487" cy="82550"/>
          </a:xfrm>
          <a:prstGeom prst="ellipse">
            <a:avLst/>
          </a:prstGeom>
          <a:solidFill>
            <a:srgbClr val="EEE800"/>
          </a:solidFill>
          <a:ln w="0">
            <a:solidFill>
              <a:srgbClr val="25221E"/>
            </a:solidFill>
            <a:round/>
            <a:headEnd/>
            <a:tailEnd/>
          </a:ln>
        </p:spPr>
        <p:txBody>
          <a:bodyPr/>
          <a:lstStyle/>
          <a:p>
            <a:endParaRPr lang="en-US"/>
          </a:p>
        </p:txBody>
      </p:sp>
      <p:sp>
        <p:nvSpPr>
          <p:cNvPr id="3119" name="Oval 47"/>
          <p:cNvSpPr>
            <a:spLocks noChangeArrowheads="1"/>
          </p:cNvSpPr>
          <p:nvPr/>
        </p:nvSpPr>
        <p:spPr bwMode="auto">
          <a:xfrm>
            <a:off x="4973638" y="4562475"/>
            <a:ext cx="98425" cy="90488"/>
          </a:xfrm>
          <a:prstGeom prst="ellipse">
            <a:avLst/>
          </a:prstGeom>
          <a:solidFill>
            <a:srgbClr val="EEE800"/>
          </a:solidFill>
          <a:ln w="0">
            <a:solidFill>
              <a:srgbClr val="25221E"/>
            </a:solidFill>
            <a:round/>
            <a:headEnd/>
            <a:tailEnd/>
          </a:ln>
        </p:spPr>
        <p:txBody>
          <a:bodyPr/>
          <a:lstStyle/>
          <a:p>
            <a:endParaRPr lang="en-US"/>
          </a:p>
        </p:txBody>
      </p:sp>
      <p:sp>
        <p:nvSpPr>
          <p:cNvPr id="3120" name="Oval 48"/>
          <p:cNvSpPr>
            <a:spLocks noChangeArrowheads="1"/>
          </p:cNvSpPr>
          <p:nvPr/>
        </p:nvSpPr>
        <p:spPr bwMode="auto">
          <a:xfrm>
            <a:off x="4148138" y="4067175"/>
            <a:ext cx="98425" cy="90488"/>
          </a:xfrm>
          <a:prstGeom prst="ellipse">
            <a:avLst/>
          </a:prstGeom>
          <a:solidFill>
            <a:srgbClr val="EEE800"/>
          </a:solidFill>
          <a:ln w="0">
            <a:solidFill>
              <a:srgbClr val="25221E"/>
            </a:solidFill>
            <a:round/>
            <a:headEnd/>
            <a:tailEnd/>
          </a:ln>
        </p:spPr>
        <p:txBody>
          <a:bodyPr/>
          <a:lstStyle/>
          <a:p>
            <a:endParaRPr lang="en-US"/>
          </a:p>
        </p:txBody>
      </p:sp>
      <p:sp>
        <p:nvSpPr>
          <p:cNvPr id="3121" name="Oval 49"/>
          <p:cNvSpPr>
            <a:spLocks noChangeArrowheads="1"/>
          </p:cNvSpPr>
          <p:nvPr/>
        </p:nvSpPr>
        <p:spPr bwMode="auto">
          <a:xfrm>
            <a:off x="3841750" y="3298825"/>
            <a:ext cx="90488" cy="82550"/>
          </a:xfrm>
          <a:prstGeom prst="ellipse">
            <a:avLst/>
          </a:prstGeom>
          <a:solidFill>
            <a:srgbClr val="EEE800"/>
          </a:solidFill>
          <a:ln w="0">
            <a:solidFill>
              <a:srgbClr val="25221E"/>
            </a:solidFill>
            <a:round/>
            <a:headEnd/>
            <a:tailEnd/>
          </a:ln>
        </p:spPr>
        <p:txBody>
          <a:bodyPr/>
          <a:lstStyle/>
          <a:p>
            <a:endParaRPr lang="en-US"/>
          </a:p>
        </p:txBody>
      </p:sp>
      <p:sp>
        <p:nvSpPr>
          <p:cNvPr id="3122" name="Oval 50"/>
          <p:cNvSpPr>
            <a:spLocks noChangeArrowheads="1"/>
          </p:cNvSpPr>
          <p:nvPr/>
        </p:nvSpPr>
        <p:spPr bwMode="auto">
          <a:xfrm>
            <a:off x="5426075" y="4256088"/>
            <a:ext cx="92075" cy="82550"/>
          </a:xfrm>
          <a:prstGeom prst="ellipse">
            <a:avLst/>
          </a:prstGeom>
          <a:solidFill>
            <a:srgbClr val="EEE800"/>
          </a:solidFill>
          <a:ln w="0">
            <a:solidFill>
              <a:srgbClr val="25221E"/>
            </a:solidFill>
            <a:round/>
            <a:headEnd/>
            <a:tailEnd/>
          </a:ln>
        </p:spPr>
        <p:txBody>
          <a:bodyPr/>
          <a:lstStyle/>
          <a:p>
            <a:endParaRPr lang="en-US"/>
          </a:p>
        </p:txBody>
      </p:sp>
      <p:sp>
        <p:nvSpPr>
          <p:cNvPr id="3123" name="Oval 51"/>
          <p:cNvSpPr>
            <a:spLocks noChangeArrowheads="1"/>
          </p:cNvSpPr>
          <p:nvPr/>
        </p:nvSpPr>
        <p:spPr bwMode="auto">
          <a:xfrm>
            <a:off x="5311775" y="4232275"/>
            <a:ext cx="90488" cy="90488"/>
          </a:xfrm>
          <a:prstGeom prst="ellipse">
            <a:avLst/>
          </a:prstGeom>
          <a:solidFill>
            <a:srgbClr val="EEE800"/>
          </a:solidFill>
          <a:ln w="0">
            <a:solidFill>
              <a:srgbClr val="25221E"/>
            </a:solidFill>
            <a:round/>
            <a:headEnd/>
            <a:tailEnd/>
          </a:ln>
        </p:spPr>
        <p:txBody>
          <a:bodyPr/>
          <a:lstStyle/>
          <a:p>
            <a:endParaRPr lang="en-US"/>
          </a:p>
        </p:txBody>
      </p:sp>
      <p:sp>
        <p:nvSpPr>
          <p:cNvPr id="3124" name="Oval 52"/>
          <p:cNvSpPr>
            <a:spLocks noChangeArrowheads="1"/>
          </p:cNvSpPr>
          <p:nvPr/>
        </p:nvSpPr>
        <p:spPr bwMode="auto">
          <a:xfrm>
            <a:off x="5360988" y="4297363"/>
            <a:ext cx="98425" cy="92075"/>
          </a:xfrm>
          <a:prstGeom prst="ellipse">
            <a:avLst/>
          </a:prstGeom>
          <a:solidFill>
            <a:srgbClr val="EEE800"/>
          </a:solidFill>
          <a:ln w="0">
            <a:solidFill>
              <a:srgbClr val="25221E"/>
            </a:solidFill>
            <a:round/>
            <a:headEnd/>
            <a:tailEnd/>
          </a:ln>
        </p:spPr>
        <p:txBody>
          <a:bodyPr/>
          <a:lstStyle/>
          <a:p>
            <a:endParaRPr lang="en-US"/>
          </a:p>
        </p:txBody>
      </p:sp>
      <p:sp>
        <p:nvSpPr>
          <p:cNvPr id="3125" name="Oval 53"/>
          <p:cNvSpPr>
            <a:spLocks noChangeArrowheads="1"/>
          </p:cNvSpPr>
          <p:nvPr/>
        </p:nvSpPr>
        <p:spPr bwMode="auto">
          <a:xfrm>
            <a:off x="5443538" y="4173538"/>
            <a:ext cx="98425" cy="82550"/>
          </a:xfrm>
          <a:prstGeom prst="ellipse">
            <a:avLst/>
          </a:prstGeom>
          <a:solidFill>
            <a:srgbClr val="EEE800"/>
          </a:solidFill>
          <a:ln w="0">
            <a:solidFill>
              <a:srgbClr val="25221E"/>
            </a:solidFill>
            <a:round/>
            <a:headEnd/>
            <a:tailEnd/>
          </a:ln>
        </p:spPr>
        <p:txBody>
          <a:bodyPr/>
          <a:lstStyle/>
          <a:p>
            <a:endParaRPr lang="en-US"/>
          </a:p>
        </p:txBody>
      </p:sp>
      <p:sp>
        <p:nvSpPr>
          <p:cNvPr id="3126" name="Oval 54"/>
          <p:cNvSpPr>
            <a:spLocks noChangeArrowheads="1"/>
          </p:cNvSpPr>
          <p:nvPr/>
        </p:nvSpPr>
        <p:spPr bwMode="auto">
          <a:xfrm>
            <a:off x="5219700" y="3868738"/>
            <a:ext cx="92075" cy="90487"/>
          </a:xfrm>
          <a:prstGeom prst="ellipse">
            <a:avLst/>
          </a:prstGeom>
          <a:solidFill>
            <a:srgbClr val="EEE800"/>
          </a:solidFill>
          <a:ln w="0">
            <a:solidFill>
              <a:srgbClr val="25221E"/>
            </a:solidFill>
            <a:round/>
            <a:headEnd/>
            <a:tailEnd/>
          </a:ln>
        </p:spPr>
        <p:txBody>
          <a:bodyPr/>
          <a:lstStyle/>
          <a:p>
            <a:endParaRPr lang="en-US"/>
          </a:p>
        </p:txBody>
      </p:sp>
      <p:sp>
        <p:nvSpPr>
          <p:cNvPr id="3127" name="Freeform 55"/>
          <p:cNvSpPr>
            <a:spLocks/>
          </p:cNvSpPr>
          <p:nvPr/>
        </p:nvSpPr>
        <p:spPr bwMode="auto">
          <a:xfrm>
            <a:off x="1308100" y="1771650"/>
            <a:ext cx="1758950" cy="503238"/>
          </a:xfrm>
          <a:custGeom>
            <a:avLst/>
            <a:gdLst/>
            <a:ahLst/>
            <a:cxnLst>
              <a:cxn ang="0">
                <a:pos x="1" y="0"/>
              </a:cxn>
              <a:cxn ang="0">
                <a:pos x="213" y="59"/>
              </a:cxn>
              <a:cxn ang="0">
                <a:pos x="212" y="61"/>
              </a:cxn>
              <a:cxn ang="0">
                <a:pos x="0" y="2"/>
              </a:cxn>
              <a:cxn ang="0">
                <a:pos x="1" y="0"/>
              </a:cxn>
            </a:cxnLst>
            <a:rect l="0" t="0" r="r" b="b"/>
            <a:pathLst>
              <a:path w="213" h="61">
                <a:moveTo>
                  <a:pt x="1" y="0"/>
                </a:moveTo>
                <a:lnTo>
                  <a:pt x="213" y="59"/>
                </a:lnTo>
                <a:lnTo>
                  <a:pt x="212" y="61"/>
                </a:lnTo>
                <a:lnTo>
                  <a:pt x="0" y="2"/>
                </a:lnTo>
                <a:lnTo>
                  <a:pt x="1" y="0"/>
                </a:lnTo>
                <a:close/>
              </a:path>
            </a:pathLst>
          </a:custGeom>
          <a:solidFill>
            <a:srgbClr val="363537"/>
          </a:solidFill>
          <a:ln w="9525">
            <a:noFill/>
            <a:round/>
            <a:headEnd/>
            <a:tailEnd/>
          </a:ln>
        </p:spPr>
        <p:txBody>
          <a:bodyPr/>
          <a:lstStyle/>
          <a:p>
            <a:endParaRPr lang="en-US"/>
          </a:p>
        </p:txBody>
      </p:sp>
      <p:sp>
        <p:nvSpPr>
          <p:cNvPr id="3128" name="Freeform 56"/>
          <p:cNvSpPr>
            <a:spLocks/>
          </p:cNvSpPr>
          <p:nvPr/>
        </p:nvSpPr>
        <p:spPr bwMode="auto">
          <a:xfrm>
            <a:off x="1795463" y="2251075"/>
            <a:ext cx="1130300" cy="330200"/>
          </a:xfrm>
          <a:custGeom>
            <a:avLst/>
            <a:gdLst/>
            <a:ahLst/>
            <a:cxnLst>
              <a:cxn ang="0">
                <a:pos x="0" y="38"/>
              </a:cxn>
              <a:cxn ang="0">
                <a:pos x="137" y="0"/>
              </a:cxn>
              <a:cxn ang="0">
                <a:pos x="137" y="2"/>
              </a:cxn>
              <a:cxn ang="0">
                <a:pos x="1" y="40"/>
              </a:cxn>
              <a:cxn ang="0">
                <a:pos x="0" y="38"/>
              </a:cxn>
            </a:cxnLst>
            <a:rect l="0" t="0" r="r" b="b"/>
            <a:pathLst>
              <a:path w="137" h="40">
                <a:moveTo>
                  <a:pt x="0" y="38"/>
                </a:moveTo>
                <a:lnTo>
                  <a:pt x="137" y="0"/>
                </a:lnTo>
                <a:lnTo>
                  <a:pt x="137" y="2"/>
                </a:lnTo>
                <a:lnTo>
                  <a:pt x="1" y="40"/>
                </a:lnTo>
                <a:lnTo>
                  <a:pt x="0" y="38"/>
                </a:lnTo>
                <a:close/>
              </a:path>
            </a:pathLst>
          </a:custGeom>
          <a:solidFill>
            <a:srgbClr val="2E2C2C"/>
          </a:solidFill>
          <a:ln w="9525">
            <a:noFill/>
            <a:round/>
            <a:headEnd/>
            <a:tailEnd/>
          </a:ln>
        </p:spPr>
        <p:txBody>
          <a:bodyPr/>
          <a:lstStyle/>
          <a:p>
            <a:endParaRPr lang="en-US"/>
          </a:p>
        </p:txBody>
      </p:sp>
      <p:sp>
        <p:nvSpPr>
          <p:cNvPr id="3129" name="Freeform 57"/>
          <p:cNvSpPr>
            <a:spLocks/>
          </p:cNvSpPr>
          <p:nvPr/>
        </p:nvSpPr>
        <p:spPr bwMode="auto">
          <a:xfrm>
            <a:off x="2827338" y="3009900"/>
            <a:ext cx="717550" cy="446088"/>
          </a:xfrm>
          <a:custGeom>
            <a:avLst/>
            <a:gdLst/>
            <a:ahLst/>
            <a:cxnLst>
              <a:cxn ang="0">
                <a:pos x="0" y="53"/>
              </a:cxn>
              <a:cxn ang="0">
                <a:pos x="86" y="0"/>
              </a:cxn>
              <a:cxn ang="0">
                <a:pos x="87" y="1"/>
              </a:cxn>
              <a:cxn ang="0">
                <a:pos x="1" y="54"/>
              </a:cxn>
              <a:cxn ang="0">
                <a:pos x="0" y="53"/>
              </a:cxn>
            </a:cxnLst>
            <a:rect l="0" t="0" r="r" b="b"/>
            <a:pathLst>
              <a:path w="87" h="54">
                <a:moveTo>
                  <a:pt x="0" y="53"/>
                </a:moveTo>
                <a:lnTo>
                  <a:pt x="86" y="0"/>
                </a:lnTo>
                <a:lnTo>
                  <a:pt x="87" y="1"/>
                </a:lnTo>
                <a:lnTo>
                  <a:pt x="1" y="54"/>
                </a:lnTo>
                <a:lnTo>
                  <a:pt x="0" y="53"/>
                </a:lnTo>
                <a:close/>
              </a:path>
            </a:pathLst>
          </a:custGeom>
          <a:solidFill>
            <a:srgbClr val="2E2C2C"/>
          </a:solidFill>
          <a:ln w="9525">
            <a:noFill/>
            <a:round/>
            <a:headEnd/>
            <a:tailEnd/>
          </a:ln>
        </p:spPr>
        <p:txBody>
          <a:bodyPr/>
          <a:lstStyle/>
          <a:p>
            <a:endParaRPr lang="en-US"/>
          </a:p>
        </p:txBody>
      </p:sp>
      <p:sp>
        <p:nvSpPr>
          <p:cNvPr id="3130" name="Freeform 58"/>
          <p:cNvSpPr>
            <a:spLocks/>
          </p:cNvSpPr>
          <p:nvPr/>
        </p:nvSpPr>
        <p:spPr bwMode="auto">
          <a:xfrm>
            <a:off x="3544888" y="1895475"/>
            <a:ext cx="190500" cy="404813"/>
          </a:xfrm>
          <a:custGeom>
            <a:avLst/>
            <a:gdLst/>
            <a:ahLst/>
            <a:cxnLst>
              <a:cxn ang="0">
                <a:pos x="2" y="0"/>
              </a:cxn>
              <a:cxn ang="0">
                <a:pos x="23" y="49"/>
              </a:cxn>
              <a:cxn ang="0">
                <a:pos x="21" y="49"/>
              </a:cxn>
              <a:cxn ang="0">
                <a:pos x="0" y="1"/>
              </a:cxn>
              <a:cxn ang="0">
                <a:pos x="2" y="0"/>
              </a:cxn>
            </a:cxnLst>
            <a:rect l="0" t="0" r="r" b="b"/>
            <a:pathLst>
              <a:path w="23" h="49">
                <a:moveTo>
                  <a:pt x="2" y="0"/>
                </a:moveTo>
                <a:lnTo>
                  <a:pt x="23" y="49"/>
                </a:lnTo>
                <a:lnTo>
                  <a:pt x="21" y="49"/>
                </a:lnTo>
                <a:lnTo>
                  <a:pt x="0" y="1"/>
                </a:lnTo>
                <a:lnTo>
                  <a:pt x="2" y="0"/>
                </a:lnTo>
                <a:close/>
              </a:path>
            </a:pathLst>
          </a:custGeom>
          <a:solidFill>
            <a:srgbClr val="2E2C2C"/>
          </a:solidFill>
          <a:ln w="9525">
            <a:noFill/>
            <a:round/>
            <a:headEnd/>
            <a:tailEnd/>
          </a:ln>
        </p:spPr>
        <p:txBody>
          <a:bodyPr/>
          <a:lstStyle/>
          <a:p>
            <a:endParaRPr lang="en-US"/>
          </a:p>
        </p:txBody>
      </p:sp>
      <p:sp>
        <p:nvSpPr>
          <p:cNvPr id="3131" name="Freeform 59"/>
          <p:cNvSpPr>
            <a:spLocks/>
          </p:cNvSpPr>
          <p:nvPr/>
        </p:nvSpPr>
        <p:spPr bwMode="auto">
          <a:xfrm>
            <a:off x="3849688" y="1895475"/>
            <a:ext cx="917575" cy="371475"/>
          </a:xfrm>
          <a:custGeom>
            <a:avLst/>
            <a:gdLst/>
            <a:ahLst/>
            <a:cxnLst>
              <a:cxn ang="0">
                <a:pos x="111" y="1"/>
              </a:cxn>
              <a:cxn ang="0">
                <a:pos x="1" y="45"/>
              </a:cxn>
              <a:cxn ang="0">
                <a:pos x="0" y="43"/>
              </a:cxn>
              <a:cxn ang="0">
                <a:pos x="111" y="0"/>
              </a:cxn>
              <a:cxn ang="0">
                <a:pos x="111" y="1"/>
              </a:cxn>
            </a:cxnLst>
            <a:rect l="0" t="0" r="r" b="b"/>
            <a:pathLst>
              <a:path w="111" h="45">
                <a:moveTo>
                  <a:pt x="111" y="1"/>
                </a:moveTo>
                <a:lnTo>
                  <a:pt x="1" y="45"/>
                </a:lnTo>
                <a:lnTo>
                  <a:pt x="0" y="43"/>
                </a:lnTo>
                <a:lnTo>
                  <a:pt x="111" y="0"/>
                </a:lnTo>
                <a:lnTo>
                  <a:pt x="111" y="1"/>
                </a:lnTo>
                <a:close/>
              </a:path>
            </a:pathLst>
          </a:custGeom>
          <a:solidFill>
            <a:srgbClr val="2E2C2C"/>
          </a:solidFill>
          <a:ln w="9525">
            <a:noFill/>
            <a:round/>
            <a:headEnd/>
            <a:tailEnd/>
          </a:ln>
        </p:spPr>
        <p:txBody>
          <a:bodyPr/>
          <a:lstStyle/>
          <a:p>
            <a:endParaRPr lang="en-US"/>
          </a:p>
        </p:txBody>
      </p:sp>
      <p:sp>
        <p:nvSpPr>
          <p:cNvPr id="3132" name="Freeform 60"/>
          <p:cNvSpPr>
            <a:spLocks/>
          </p:cNvSpPr>
          <p:nvPr/>
        </p:nvSpPr>
        <p:spPr bwMode="auto">
          <a:xfrm>
            <a:off x="3908425" y="2994025"/>
            <a:ext cx="900113" cy="354013"/>
          </a:xfrm>
          <a:custGeom>
            <a:avLst/>
            <a:gdLst/>
            <a:ahLst/>
            <a:cxnLst>
              <a:cxn ang="0">
                <a:pos x="109" y="2"/>
              </a:cxn>
              <a:cxn ang="0">
                <a:pos x="0" y="43"/>
              </a:cxn>
              <a:cxn ang="0">
                <a:pos x="0" y="41"/>
              </a:cxn>
              <a:cxn ang="0">
                <a:pos x="108" y="0"/>
              </a:cxn>
              <a:cxn ang="0">
                <a:pos x="109" y="2"/>
              </a:cxn>
            </a:cxnLst>
            <a:rect l="0" t="0" r="r" b="b"/>
            <a:pathLst>
              <a:path w="109" h="43">
                <a:moveTo>
                  <a:pt x="109" y="2"/>
                </a:moveTo>
                <a:lnTo>
                  <a:pt x="0" y="43"/>
                </a:lnTo>
                <a:lnTo>
                  <a:pt x="0" y="41"/>
                </a:lnTo>
                <a:lnTo>
                  <a:pt x="108" y="0"/>
                </a:lnTo>
                <a:lnTo>
                  <a:pt x="109" y="2"/>
                </a:lnTo>
                <a:close/>
              </a:path>
            </a:pathLst>
          </a:custGeom>
          <a:solidFill>
            <a:srgbClr val="2E2C2C"/>
          </a:solidFill>
          <a:ln w="9525">
            <a:noFill/>
            <a:round/>
            <a:headEnd/>
            <a:tailEnd/>
          </a:ln>
        </p:spPr>
        <p:txBody>
          <a:bodyPr/>
          <a:lstStyle/>
          <a:p>
            <a:endParaRPr lang="en-US"/>
          </a:p>
        </p:txBody>
      </p:sp>
      <p:sp>
        <p:nvSpPr>
          <p:cNvPr id="3133" name="Freeform 61"/>
          <p:cNvSpPr>
            <a:spLocks/>
          </p:cNvSpPr>
          <p:nvPr/>
        </p:nvSpPr>
        <p:spPr bwMode="auto">
          <a:xfrm>
            <a:off x="4081463" y="2408238"/>
            <a:ext cx="1362075" cy="41275"/>
          </a:xfrm>
          <a:custGeom>
            <a:avLst/>
            <a:gdLst/>
            <a:ahLst/>
            <a:cxnLst>
              <a:cxn ang="0">
                <a:pos x="165" y="2"/>
              </a:cxn>
              <a:cxn ang="0">
                <a:pos x="0" y="5"/>
              </a:cxn>
              <a:cxn ang="0">
                <a:pos x="0" y="3"/>
              </a:cxn>
              <a:cxn ang="0">
                <a:pos x="165" y="0"/>
              </a:cxn>
              <a:cxn ang="0">
                <a:pos x="165" y="2"/>
              </a:cxn>
            </a:cxnLst>
            <a:rect l="0" t="0" r="r" b="b"/>
            <a:pathLst>
              <a:path w="165" h="5">
                <a:moveTo>
                  <a:pt x="165" y="2"/>
                </a:moveTo>
                <a:lnTo>
                  <a:pt x="0" y="5"/>
                </a:lnTo>
                <a:lnTo>
                  <a:pt x="0" y="3"/>
                </a:lnTo>
                <a:lnTo>
                  <a:pt x="165" y="0"/>
                </a:lnTo>
                <a:lnTo>
                  <a:pt x="165" y="2"/>
                </a:lnTo>
                <a:close/>
              </a:path>
            </a:pathLst>
          </a:custGeom>
          <a:solidFill>
            <a:srgbClr val="2E2C2C"/>
          </a:solidFill>
          <a:ln w="9525">
            <a:noFill/>
            <a:round/>
            <a:headEnd/>
            <a:tailEnd/>
          </a:ln>
        </p:spPr>
        <p:txBody>
          <a:bodyPr/>
          <a:lstStyle/>
          <a:p>
            <a:endParaRPr lang="en-US"/>
          </a:p>
        </p:txBody>
      </p:sp>
      <p:sp>
        <p:nvSpPr>
          <p:cNvPr id="3134" name="Freeform 62"/>
          <p:cNvSpPr>
            <a:spLocks/>
          </p:cNvSpPr>
          <p:nvPr/>
        </p:nvSpPr>
        <p:spPr bwMode="auto">
          <a:xfrm>
            <a:off x="4122738" y="1830388"/>
            <a:ext cx="1766887" cy="560387"/>
          </a:xfrm>
          <a:custGeom>
            <a:avLst/>
            <a:gdLst/>
            <a:ahLst/>
            <a:cxnLst>
              <a:cxn ang="0">
                <a:pos x="214" y="2"/>
              </a:cxn>
              <a:cxn ang="0">
                <a:pos x="1" y="68"/>
              </a:cxn>
              <a:cxn ang="0">
                <a:pos x="0" y="66"/>
              </a:cxn>
              <a:cxn ang="0">
                <a:pos x="213" y="0"/>
              </a:cxn>
              <a:cxn ang="0">
                <a:pos x="214" y="2"/>
              </a:cxn>
            </a:cxnLst>
            <a:rect l="0" t="0" r="r" b="b"/>
            <a:pathLst>
              <a:path w="214" h="68">
                <a:moveTo>
                  <a:pt x="214" y="2"/>
                </a:moveTo>
                <a:lnTo>
                  <a:pt x="1" y="68"/>
                </a:lnTo>
                <a:lnTo>
                  <a:pt x="0" y="66"/>
                </a:lnTo>
                <a:lnTo>
                  <a:pt x="213" y="0"/>
                </a:lnTo>
                <a:lnTo>
                  <a:pt x="214" y="2"/>
                </a:lnTo>
                <a:close/>
              </a:path>
            </a:pathLst>
          </a:custGeom>
          <a:solidFill>
            <a:srgbClr val="2E2C2C"/>
          </a:solidFill>
          <a:ln w="9525">
            <a:noFill/>
            <a:round/>
            <a:headEnd/>
            <a:tailEnd/>
          </a:ln>
        </p:spPr>
        <p:txBody>
          <a:bodyPr/>
          <a:lstStyle/>
          <a:p>
            <a:endParaRPr lang="en-US" dirty="0"/>
          </a:p>
        </p:txBody>
      </p:sp>
      <p:sp>
        <p:nvSpPr>
          <p:cNvPr id="3135" name="Freeform 63"/>
          <p:cNvSpPr>
            <a:spLocks/>
          </p:cNvSpPr>
          <p:nvPr/>
        </p:nvSpPr>
        <p:spPr bwMode="auto">
          <a:xfrm>
            <a:off x="4749800" y="3348038"/>
            <a:ext cx="1057275" cy="528637"/>
          </a:xfrm>
          <a:custGeom>
            <a:avLst/>
            <a:gdLst/>
            <a:ahLst/>
            <a:cxnLst>
              <a:cxn ang="0">
                <a:pos x="128" y="1"/>
              </a:cxn>
              <a:cxn ang="0">
                <a:pos x="1" y="64"/>
              </a:cxn>
              <a:cxn ang="0">
                <a:pos x="0" y="63"/>
              </a:cxn>
              <a:cxn ang="0">
                <a:pos x="127" y="0"/>
              </a:cxn>
              <a:cxn ang="0">
                <a:pos x="128" y="1"/>
              </a:cxn>
            </a:cxnLst>
            <a:rect l="0" t="0" r="r" b="b"/>
            <a:pathLst>
              <a:path w="128" h="64">
                <a:moveTo>
                  <a:pt x="128" y="1"/>
                </a:moveTo>
                <a:lnTo>
                  <a:pt x="1" y="64"/>
                </a:lnTo>
                <a:lnTo>
                  <a:pt x="0" y="63"/>
                </a:lnTo>
                <a:lnTo>
                  <a:pt x="127" y="0"/>
                </a:lnTo>
                <a:lnTo>
                  <a:pt x="128" y="1"/>
                </a:lnTo>
                <a:close/>
              </a:path>
            </a:pathLst>
          </a:custGeom>
          <a:solidFill>
            <a:srgbClr val="2E2C2C"/>
          </a:solidFill>
          <a:ln w="9525">
            <a:noFill/>
            <a:round/>
            <a:headEnd/>
            <a:tailEnd/>
          </a:ln>
        </p:spPr>
        <p:txBody>
          <a:bodyPr/>
          <a:lstStyle/>
          <a:p>
            <a:endParaRPr lang="en-US"/>
          </a:p>
        </p:txBody>
      </p:sp>
      <p:sp>
        <p:nvSpPr>
          <p:cNvPr id="3136" name="Freeform 64"/>
          <p:cNvSpPr>
            <a:spLocks/>
          </p:cNvSpPr>
          <p:nvPr/>
        </p:nvSpPr>
        <p:spPr bwMode="auto">
          <a:xfrm>
            <a:off x="4708525" y="3463925"/>
            <a:ext cx="2170113" cy="338138"/>
          </a:xfrm>
          <a:custGeom>
            <a:avLst/>
            <a:gdLst/>
            <a:ahLst/>
            <a:cxnLst>
              <a:cxn ang="0">
                <a:pos x="263" y="2"/>
              </a:cxn>
              <a:cxn ang="0">
                <a:pos x="0" y="41"/>
              </a:cxn>
              <a:cxn ang="0">
                <a:pos x="0" y="39"/>
              </a:cxn>
              <a:cxn ang="0">
                <a:pos x="263" y="0"/>
              </a:cxn>
              <a:cxn ang="0">
                <a:pos x="263" y="2"/>
              </a:cxn>
            </a:cxnLst>
            <a:rect l="0" t="0" r="r" b="b"/>
            <a:pathLst>
              <a:path w="263" h="41">
                <a:moveTo>
                  <a:pt x="263" y="2"/>
                </a:moveTo>
                <a:lnTo>
                  <a:pt x="0" y="41"/>
                </a:lnTo>
                <a:lnTo>
                  <a:pt x="0" y="39"/>
                </a:lnTo>
                <a:lnTo>
                  <a:pt x="263" y="0"/>
                </a:lnTo>
                <a:lnTo>
                  <a:pt x="263" y="2"/>
                </a:lnTo>
                <a:close/>
              </a:path>
            </a:pathLst>
          </a:custGeom>
          <a:solidFill>
            <a:srgbClr val="2E2C2C"/>
          </a:solidFill>
          <a:ln w="9525">
            <a:noFill/>
            <a:round/>
            <a:headEnd/>
            <a:tailEnd/>
          </a:ln>
        </p:spPr>
        <p:txBody>
          <a:bodyPr/>
          <a:lstStyle/>
          <a:p>
            <a:endParaRPr lang="en-US"/>
          </a:p>
        </p:txBody>
      </p:sp>
      <p:sp>
        <p:nvSpPr>
          <p:cNvPr id="3137" name="Freeform 65"/>
          <p:cNvSpPr>
            <a:spLocks/>
          </p:cNvSpPr>
          <p:nvPr/>
        </p:nvSpPr>
        <p:spPr bwMode="auto">
          <a:xfrm>
            <a:off x="4808538" y="3703638"/>
            <a:ext cx="2838450" cy="107950"/>
          </a:xfrm>
          <a:custGeom>
            <a:avLst/>
            <a:gdLst/>
            <a:ahLst/>
            <a:cxnLst>
              <a:cxn ang="0">
                <a:pos x="344" y="2"/>
              </a:cxn>
              <a:cxn ang="0">
                <a:pos x="0" y="13"/>
              </a:cxn>
              <a:cxn ang="0">
                <a:pos x="0" y="11"/>
              </a:cxn>
              <a:cxn ang="0">
                <a:pos x="344" y="0"/>
              </a:cxn>
              <a:cxn ang="0">
                <a:pos x="344" y="2"/>
              </a:cxn>
            </a:cxnLst>
            <a:rect l="0" t="0" r="r" b="b"/>
            <a:pathLst>
              <a:path w="344" h="13">
                <a:moveTo>
                  <a:pt x="344" y="2"/>
                </a:moveTo>
                <a:lnTo>
                  <a:pt x="0" y="13"/>
                </a:lnTo>
                <a:lnTo>
                  <a:pt x="0" y="11"/>
                </a:lnTo>
                <a:lnTo>
                  <a:pt x="344" y="0"/>
                </a:lnTo>
                <a:lnTo>
                  <a:pt x="344" y="2"/>
                </a:lnTo>
                <a:close/>
              </a:path>
            </a:pathLst>
          </a:custGeom>
          <a:solidFill>
            <a:srgbClr val="2E2C2C"/>
          </a:solidFill>
          <a:ln w="9525">
            <a:noFill/>
            <a:round/>
            <a:headEnd/>
            <a:tailEnd/>
          </a:ln>
        </p:spPr>
        <p:txBody>
          <a:bodyPr/>
          <a:lstStyle/>
          <a:p>
            <a:endParaRPr lang="en-US"/>
          </a:p>
        </p:txBody>
      </p:sp>
      <p:sp>
        <p:nvSpPr>
          <p:cNvPr id="3138" name="Freeform 66"/>
          <p:cNvSpPr>
            <a:spLocks/>
          </p:cNvSpPr>
          <p:nvPr/>
        </p:nvSpPr>
        <p:spPr bwMode="auto">
          <a:xfrm>
            <a:off x="5270500" y="3902075"/>
            <a:ext cx="1311275" cy="206375"/>
          </a:xfrm>
          <a:custGeom>
            <a:avLst/>
            <a:gdLst/>
            <a:ahLst/>
            <a:cxnLst>
              <a:cxn ang="0">
                <a:pos x="159" y="25"/>
              </a:cxn>
              <a:cxn ang="0">
                <a:pos x="0" y="2"/>
              </a:cxn>
              <a:cxn ang="0">
                <a:pos x="1" y="0"/>
              </a:cxn>
              <a:cxn ang="0">
                <a:pos x="159" y="23"/>
              </a:cxn>
              <a:cxn ang="0">
                <a:pos x="159" y="25"/>
              </a:cxn>
            </a:cxnLst>
            <a:rect l="0" t="0" r="r" b="b"/>
            <a:pathLst>
              <a:path w="159" h="25">
                <a:moveTo>
                  <a:pt x="159" y="25"/>
                </a:moveTo>
                <a:lnTo>
                  <a:pt x="0" y="2"/>
                </a:lnTo>
                <a:lnTo>
                  <a:pt x="1" y="0"/>
                </a:lnTo>
                <a:lnTo>
                  <a:pt x="159" y="23"/>
                </a:lnTo>
                <a:lnTo>
                  <a:pt x="159" y="25"/>
                </a:lnTo>
                <a:close/>
              </a:path>
            </a:pathLst>
          </a:custGeom>
          <a:solidFill>
            <a:srgbClr val="2E2C2C"/>
          </a:solidFill>
          <a:ln w="9525">
            <a:noFill/>
            <a:round/>
            <a:headEnd/>
            <a:tailEnd/>
          </a:ln>
        </p:spPr>
        <p:txBody>
          <a:bodyPr/>
          <a:lstStyle/>
          <a:p>
            <a:endParaRPr lang="en-US"/>
          </a:p>
        </p:txBody>
      </p:sp>
      <p:sp>
        <p:nvSpPr>
          <p:cNvPr id="3139" name="Freeform 67"/>
          <p:cNvSpPr>
            <a:spLocks/>
          </p:cNvSpPr>
          <p:nvPr/>
        </p:nvSpPr>
        <p:spPr bwMode="auto">
          <a:xfrm>
            <a:off x="5484813" y="4297363"/>
            <a:ext cx="2286000" cy="874712"/>
          </a:xfrm>
          <a:custGeom>
            <a:avLst/>
            <a:gdLst/>
            <a:ahLst/>
            <a:cxnLst>
              <a:cxn ang="0">
                <a:pos x="277" y="106"/>
              </a:cxn>
              <a:cxn ang="0">
                <a:pos x="0" y="2"/>
              </a:cxn>
              <a:cxn ang="0">
                <a:pos x="1" y="0"/>
              </a:cxn>
              <a:cxn ang="0">
                <a:pos x="277" y="104"/>
              </a:cxn>
              <a:cxn ang="0">
                <a:pos x="277" y="106"/>
              </a:cxn>
            </a:cxnLst>
            <a:rect l="0" t="0" r="r" b="b"/>
            <a:pathLst>
              <a:path w="277" h="106">
                <a:moveTo>
                  <a:pt x="277" y="106"/>
                </a:moveTo>
                <a:lnTo>
                  <a:pt x="0" y="2"/>
                </a:lnTo>
                <a:lnTo>
                  <a:pt x="1" y="0"/>
                </a:lnTo>
                <a:lnTo>
                  <a:pt x="277" y="104"/>
                </a:lnTo>
                <a:lnTo>
                  <a:pt x="277" y="106"/>
                </a:lnTo>
                <a:close/>
              </a:path>
            </a:pathLst>
          </a:custGeom>
          <a:solidFill>
            <a:srgbClr val="2E2C2C"/>
          </a:solidFill>
          <a:ln w="9525">
            <a:noFill/>
            <a:round/>
            <a:headEnd/>
            <a:tailEnd/>
          </a:ln>
        </p:spPr>
        <p:txBody>
          <a:bodyPr/>
          <a:lstStyle/>
          <a:p>
            <a:endParaRPr lang="en-US"/>
          </a:p>
        </p:txBody>
      </p:sp>
      <p:sp>
        <p:nvSpPr>
          <p:cNvPr id="3140" name="Freeform 68"/>
          <p:cNvSpPr>
            <a:spLocks/>
          </p:cNvSpPr>
          <p:nvPr/>
        </p:nvSpPr>
        <p:spPr bwMode="auto">
          <a:xfrm>
            <a:off x="5335588" y="4281488"/>
            <a:ext cx="430212" cy="1179512"/>
          </a:xfrm>
          <a:custGeom>
            <a:avLst/>
            <a:gdLst/>
            <a:ahLst/>
            <a:cxnLst>
              <a:cxn ang="0">
                <a:pos x="50" y="143"/>
              </a:cxn>
              <a:cxn ang="0">
                <a:pos x="0" y="0"/>
              </a:cxn>
              <a:cxn ang="0">
                <a:pos x="2" y="0"/>
              </a:cxn>
              <a:cxn ang="0">
                <a:pos x="52" y="142"/>
              </a:cxn>
              <a:cxn ang="0">
                <a:pos x="50" y="143"/>
              </a:cxn>
            </a:cxnLst>
            <a:rect l="0" t="0" r="r" b="b"/>
            <a:pathLst>
              <a:path w="52" h="143">
                <a:moveTo>
                  <a:pt x="50" y="143"/>
                </a:moveTo>
                <a:lnTo>
                  <a:pt x="0" y="0"/>
                </a:lnTo>
                <a:lnTo>
                  <a:pt x="2" y="0"/>
                </a:lnTo>
                <a:lnTo>
                  <a:pt x="52" y="142"/>
                </a:lnTo>
                <a:lnTo>
                  <a:pt x="50" y="143"/>
                </a:lnTo>
                <a:close/>
              </a:path>
            </a:pathLst>
          </a:custGeom>
          <a:solidFill>
            <a:srgbClr val="2E2C2C"/>
          </a:solidFill>
          <a:ln w="9525">
            <a:noFill/>
            <a:round/>
            <a:headEnd/>
            <a:tailEnd/>
          </a:ln>
        </p:spPr>
        <p:txBody>
          <a:bodyPr/>
          <a:lstStyle/>
          <a:p>
            <a:endParaRPr lang="en-US"/>
          </a:p>
        </p:txBody>
      </p:sp>
      <p:sp>
        <p:nvSpPr>
          <p:cNvPr id="3141" name="Oval 69"/>
          <p:cNvSpPr>
            <a:spLocks noChangeArrowheads="1"/>
          </p:cNvSpPr>
          <p:nvPr/>
        </p:nvSpPr>
        <p:spPr bwMode="auto">
          <a:xfrm>
            <a:off x="4891088" y="4008438"/>
            <a:ext cx="90487" cy="82550"/>
          </a:xfrm>
          <a:prstGeom prst="ellipse">
            <a:avLst/>
          </a:prstGeom>
          <a:solidFill>
            <a:srgbClr val="EEE800"/>
          </a:solidFill>
          <a:ln w="0">
            <a:solidFill>
              <a:srgbClr val="25221E"/>
            </a:solidFill>
            <a:round/>
            <a:headEnd/>
            <a:tailEnd/>
          </a:ln>
        </p:spPr>
        <p:txBody>
          <a:bodyPr/>
          <a:lstStyle/>
          <a:p>
            <a:endParaRPr lang="en-US"/>
          </a:p>
        </p:txBody>
      </p:sp>
      <p:sp>
        <p:nvSpPr>
          <p:cNvPr id="3142" name="Freeform 70"/>
          <p:cNvSpPr>
            <a:spLocks/>
          </p:cNvSpPr>
          <p:nvPr/>
        </p:nvSpPr>
        <p:spPr bwMode="auto">
          <a:xfrm>
            <a:off x="4940300" y="4049713"/>
            <a:ext cx="239713" cy="925512"/>
          </a:xfrm>
          <a:custGeom>
            <a:avLst/>
            <a:gdLst/>
            <a:ahLst/>
            <a:cxnLst>
              <a:cxn ang="0">
                <a:pos x="27" y="112"/>
              </a:cxn>
              <a:cxn ang="0">
                <a:pos x="0" y="0"/>
              </a:cxn>
              <a:cxn ang="0">
                <a:pos x="1" y="0"/>
              </a:cxn>
              <a:cxn ang="0">
                <a:pos x="29" y="111"/>
              </a:cxn>
              <a:cxn ang="0">
                <a:pos x="27" y="112"/>
              </a:cxn>
            </a:cxnLst>
            <a:rect l="0" t="0" r="r" b="b"/>
            <a:pathLst>
              <a:path w="29" h="112">
                <a:moveTo>
                  <a:pt x="27" y="112"/>
                </a:moveTo>
                <a:lnTo>
                  <a:pt x="0" y="0"/>
                </a:lnTo>
                <a:lnTo>
                  <a:pt x="1" y="0"/>
                </a:lnTo>
                <a:lnTo>
                  <a:pt x="29" y="111"/>
                </a:lnTo>
                <a:lnTo>
                  <a:pt x="27" y="112"/>
                </a:lnTo>
                <a:close/>
              </a:path>
            </a:pathLst>
          </a:custGeom>
          <a:solidFill>
            <a:srgbClr val="2E2C2C"/>
          </a:solidFill>
          <a:ln w="9525">
            <a:noFill/>
            <a:round/>
            <a:headEnd/>
            <a:tailEnd/>
          </a:ln>
        </p:spPr>
        <p:txBody>
          <a:bodyPr/>
          <a:lstStyle/>
          <a:p>
            <a:endParaRPr lang="en-US"/>
          </a:p>
        </p:txBody>
      </p:sp>
      <p:sp>
        <p:nvSpPr>
          <p:cNvPr id="3143" name="Freeform 71"/>
          <p:cNvSpPr>
            <a:spLocks/>
          </p:cNvSpPr>
          <p:nvPr/>
        </p:nvSpPr>
        <p:spPr bwMode="auto">
          <a:xfrm>
            <a:off x="4081463" y="4562475"/>
            <a:ext cx="858837" cy="477838"/>
          </a:xfrm>
          <a:custGeom>
            <a:avLst/>
            <a:gdLst/>
            <a:ahLst/>
            <a:cxnLst>
              <a:cxn ang="0">
                <a:pos x="0" y="79"/>
              </a:cxn>
              <a:cxn ang="0">
                <a:pos x="152" y="0"/>
              </a:cxn>
              <a:cxn ang="0">
                <a:pos x="153" y="2"/>
              </a:cxn>
              <a:cxn ang="0">
                <a:pos x="1" y="81"/>
              </a:cxn>
              <a:cxn ang="0">
                <a:pos x="0" y="79"/>
              </a:cxn>
            </a:cxnLst>
            <a:rect l="0" t="0" r="r" b="b"/>
            <a:pathLst>
              <a:path w="153" h="81">
                <a:moveTo>
                  <a:pt x="0" y="79"/>
                </a:moveTo>
                <a:lnTo>
                  <a:pt x="152" y="0"/>
                </a:lnTo>
                <a:lnTo>
                  <a:pt x="153" y="2"/>
                </a:lnTo>
                <a:lnTo>
                  <a:pt x="1" y="81"/>
                </a:lnTo>
                <a:lnTo>
                  <a:pt x="0" y="79"/>
                </a:lnTo>
                <a:close/>
              </a:path>
            </a:pathLst>
          </a:custGeom>
          <a:solidFill>
            <a:srgbClr val="2E2C2C"/>
          </a:solidFill>
          <a:ln w="9525">
            <a:noFill/>
            <a:round/>
            <a:headEnd/>
            <a:tailEnd/>
          </a:ln>
        </p:spPr>
        <p:txBody>
          <a:bodyPr/>
          <a:lstStyle/>
          <a:p>
            <a:endParaRPr lang="en-US"/>
          </a:p>
        </p:txBody>
      </p:sp>
      <p:sp>
        <p:nvSpPr>
          <p:cNvPr id="3144" name="Freeform 72"/>
          <p:cNvSpPr>
            <a:spLocks/>
          </p:cNvSpPr>
          <p:nvPr/>
        </p:nvSpPr>
        <p:spPr bwMode="auto">
          <a:xfrm>
            <a:off x="2259013" y="4008438"/>
            <a:ext cx="1930400" cy="1684337"/>
          </a:xfrm>
          <a:custGeom>
            <a:avLst/>
            <a:gdLst/>
            <a:ahLst/>
            <a:cxnLst>
              <a:cxn ang="0">
                <a:pos x="0" y="135"/>
              </a:cxn>
              <a:cxn ang="0">
                <a:pos x="208" y="0"/>
              </a:cxn>
              <a:cxn ang="0">
                <a:pos x="209" y="2"/>
              </a:cxn>
              <a:cxn ang="0">
                <a:pos x="1" y="137"/>
              </a:cxn>
              <a:cxn ang="0">
                <a:pos x="0" y="135"/>
              </a:cxn>
            </a:cxnLst>
            <a:rect l="0" t="0" r="r" b="b"/>
            <a:pathLst>
              <a:path w="209" h="137">
                <a:moveTo>
                  <a:pt x="0" y="135"/>
                </a:moveTo>
                <a:lnTo>
                  <a:pt x="208" y="0"/>
                </a:lnTo>
                <a:lnTo>
                  <a:pt x="209" y="2"/>
                </a:lnTo>
                <a:lnTo>
                  <a:pt x="1" y="137"/>
                </a:lnTo>
                <a:lnTo>
                  <a:pt x="0" y="135"/>
                </a:lnTo>
                <a:close/>
              </a:path>
            </a:pathLst>
          </a:custGeom>
          <a:solidFill>
            <a:srgbClr val="2E2C2C"/>
          </a:solidFill>
          <a:ln w="9525">
            <a:noFill/>
            <a:round/>
            <a:headEnd/>
            <a:tailEnd/>
          </a:ln>
        </p:spPr>
        <p:txBody>
          <a:bodyPr/>
          <a:lstStyle/>
          <a:p>
            <a:endParaRPr lang="en-US"/>
          </a:p>
        </p:txBody>
      </p:sp>
      <p:sp>
        <p:nvSpPr>
          <p:cNvPr id="3145" name="Freeform 73"/>
          <p:cNvSpPr>
            <a:spLocks/>
          </p:cNvSpPr>
          <p:nvPr/>
        </p:nvSpPr>
        <p:spPr bwMode="auto">
          <a:xfrm>
            <a:off x="2776538" y="4108450"/>
            <a:ext cx="1420812" cy="1698625"/>
          </a:xfrm>
          <a:custGeom>
            <a:avLst/>
            <a:gdLst/>
            <a:ahLst/>
            <a:cxnLst>
              <a:cxn ang="0">
                <a:pos x="0" y="216"/>
              </a:cxn>
              <a:cxn ang="0">
                <a:pos x="245" y="0"/>
              </a:cxn>
              <a:cxn ang="0">
                <a:pos x="246" y="2"/>
              </a:cxn>
              <a:cxn ang="0">
                <a:pos x="1" y="218"/>
              </a:cxn>
              <a:cxn ang="0">
                <a:pos x="0" y="216"/>
              </a:cxn>
            </a:cxnLst>
            <a:rect l="0" t="0" r="r" b="b"/>
            <a:pathLst>
              <a:path w="246" h="218">
                <a:moveTo>
                  <a:pt x="0" y="216"/>
                </a:moveTo>
                <a:lnTo>
                  <a:pt x="245" y="0"/>
                </a:lnTo>
                <a:lnTo>
                  <a:pt x="246" y="2"/>
                </a:lnTo>
                <a:lnTo>
                  <a:pt x="1" y="218"/>
                </a:lnTo>
                <a:lnTo>
                  <a:pt x="0" y="216"/>
                </a:lnTo>
                <a:close/>
              </a:path>
            </a:pathLst>
          </a:custGeom>
          <a:solidFill>
            <a:srgbClr val="2E2C2C"/>
          </a:solidFill>
          <a:ln w="9525">
            <a:noFill/>
            <a:round/>
            <a:headEnd/>
            <a:tailEnd/>
          </a:ln>
        </p:spPr>
        <p:txBody>
          <a:bodyPr/>
          <a:lstStyle/>
          <a:p>
            <a:endParaRPr lang="en-US"/>
          </a:p>
        </p:txBody>
      </p:sp>
      <p:sp>
        <p:nvSpPr>
          <p:cNvPr id="3146" name="Rectangle 74"/>
          <p:cNvSpPr>
            <a:spLocks noChangeArrowheads="1"/>
          </p:cNvSpPr>
          <p:nvPr/>
        </p:nvSpPr>
        <p:spPr bwMode="auto">
          <a:xfrm>
            <a:off x="6245225" y="5940425"/>
            <a:ext cx="565861" cy="123111"/>
          </a:xfrm>
          <a:prstGeom prst="rect">
            <a:avLst/>
          </a:prstGeom>
          <a:noFill/>
          <a:ln w="9525">
            <a:noFill/>
            <a:miter lim="800000"/>
            <a:headEnd/>
            <a:tailEnd/>
          </a:ln>
        </p:spPr>
        <p:txBody>
          <a:bodyPr wrap="none" lIns="0" tIns="0" rIns="0" bIns="0">
            <a:spAutoFit/>
          </a:bodyPr>
          <a:lstStyle/>
          <a:p>
            <a:r>
              <a:rPr lang="en-US" sz="800" b="1"/>
              <a:t>New Orleans</a:t>
            </a:r>
            <a:endParaRPr lang="en-US" sz="2400"/>
          </a:p>
        </p:txBody>
      </p:sp>
      <p:sp>
        <p:nvSpPr>
          <p:cNvPr id="3147" name="Freeform 75"/>
          <p:cNvSpPr>
            <a:spLocks/>
          </p:cNvSpPr>
          <p:nvPr/>
        </p:nvSpPr>
        <p:spPr bwMode="auto">
          <a:xfrm>
            <a:off x="5418138" y="4248150"/>
            <a:ext cx="966787" cy="1263650"/>
          </a:xfrm>
          <a:custGeom>
            <a:avLst/>
            <a:gdLst/>
            <a:ahLst/>
            <a:cxnLst>
              <a:cxn ang="0">
                <a:pos x="115" y="153"/>
              </a:cxn>
              <a:cxn ang="0">
                <a:pos x="0" y="1"/>
              </a:cxn>
              <a:cxn ang="0">
                <a:pos x="1" y="0"/>
              </a:cxn>
              <a:cxn ang="0">
                <a:pos x="117" y="152"/>
              </a:cxn>
              <a:cxn ang="0">
                <a:pos x="115" y="153"/>
              </a:cxn>
            </a:cxnLst>
            <a:rect l="0" t="0" r="r" b="b"/>
            <a:pathLst>
              <a:path w="117" h="153">
                <a:moveTo>
                  <a:pt x="115" y="153"/>
                </a:moveTo>
                <a:lnTo>
                  <a:pt x="0" y="1"/>
                </a:lnTo>
                <a:lnTo>
                  <a:pt x="1" y="0"/>
                </a:lnTo>
                <a:lnTo>
                  <a:pt x="117" y="152"/>
                </a:lnTo>
                <a:lnTo>
                  <a:pt x="115" y="153"/>
                </a:lnTo>
                <a:close/>
              </a:path>
            </a:pathLst>
          </a:custGeom>
          <a:solidFill>
            <a:srgbClr val="2E2C2C"/>
          </a:solidFill>
          <a:ln w="9525">
            <a:noFill/>
            <a:round/>
            <a:headEnd/>
            <a:tailEnd/>
          </a:ln>
        </p:spPr>
        <p:txBody>
          <a:bodyPr/>
          <a:lstStyle/>
          <a:p>
            <a:endParaRPr lang="en-US"/>
          </a:p>
        </p:txBody>
      </p:sp>
      <p:sp>
        <p:nvSpPr>
          <p:cNvPr id="3148" name="Oval 76"/>
          <p:cNvSpPr>
            <a:spLocks noChangeArrowheads="1"/>
          </p:cNvSpPr>
          <p:nvPr/>
        </p:nvSpPr>
        <p:spPr bwMode="auto">
          <a:xfrm>
            <a:off x="3948113" y="3811588"/>
            <a:ext cx="98425" cy="82550"/>
          </a:xfrm>
          <a:prstGeom prst="ellipse">
            <a:avLst/>
          </a:prstGeom>
          <a:solidFill>
            <a:srgbClr val="EEE800"/>
          </a:solidFill>
          <a:ln w="0">
            <a:solidFill>
              <a:srgbClr val="25221E"/>
            </a:solidFill>
            <a:round/>
            <a:headEnd/>
            <a:tailEnd/>
          </a:ln>
        </p:spPr>
        <p:txBody>
          <a:bodyPr/>
          <a:lstStyle/>
          <a:p>
            <a:endParaRPr lang="en-US"/>
          </a:p>
        </p:txBody>
      </p:sp>
      <p:sp>
        <p:nvSpPr>
          <p:cNvPr id="3149" name="Freeform 77"/>
          <p:cNvSpPr>
            <a:spLocks/>
          </p:cNvSpPr>
          <p:nvPr/>
        </p:nvSpPr>
        <p:spPr bwMode="auto">
          <a:xfrm>
            <a:off x="2616200" y="3865563"/>
            <a:ext cx="1358900" cy="984250"/>
          </a:xfrm>
          <a:custGeom>
            <a:avLst/>
            <a:gdLst/>
            <a:ahLst/>
            <a:cxnLst>
              <a:cxn ang="0">
                <a:pos x="0" y="135"/>
              </a:cxn>
              <a:cxn ang="0">
                <a:pos x="208" y="0"/>
              </a:cxn>
              <a:cxn ang="0">
                <a:pos x="209" y="2"/>
              </a:cxn>
              <a:cxn ang="0">
                <a:pos x="1" y="137"/>
              </a:cxn>
              <a:cxn ang="0">
                <a:pos x="0" y="135"/>
              </a:cxn>
            </a:cxnLst>
            <a:rect l="0" t="0" r="r" b="b"/>
            <a:pathLst>
              <a:path w="209" h="137">
                <a:moveTo>
                  <a:pt x="0" y="135"/>
                </a:moveTo>
                <a:lnTo>
                  <a:pt x="208" y="0"/>
                </a:lnTo>
                <a:lnTo>
                  <a:pt x="209" y="2"/>
                </a:lnTo>
                <a:lnTo>
                  <a:pt x="1" y="137"/>
                </a:lnTo>
                <a:lnTo>
                  <a:pt x="0" y="135"/>
                </a:lnTo>
                <a:close/>
              </a:path>
            </a:pathLst>
          </a:custGeom>
          <a:solidFill>
            <a:srgbClr val="2E2C2C"/>
          </a:solidFill>
          <a:ln w="9525">
            <a:noFill/>
            <a:round/>
            <a:headEnd/>
            <a:tailEnd/>
          </a:ln>
        </p:spPr>
        <p:txBody>
          <a:bodyPr/>
          <a:lstStyle/>
          <a:p>
            <a:endParaRPr lang="en-US"/>
          </a:p>
        </p:txBody>
      </p:sp>
      <p:sp>
        <p:nvSpPr>
          <p:cNvPr id="3150" name="Rectangle 78"/>
          <p:cNvSpPr>
            <a:spLocks noChangeArrowheads="1"/>
          </p:cNvSpPr>
          <p:nvPr/>
        </p:nvSpPr>
        <p:spPr bwMode="auto">
          <a:xfrm>
            <a:off x="1955800" y="5157788"/>
            <a:ext cx="599523" cy="138499"/>
          </a:xfrm>
          <a:prstGeom prst="rect">
            <a:avLst/>
          </a:prstGeom>
          <a:noFill/>
          <a:ln w="9525">
            <a:noFill/>
            <a:miter lim="800000"/>
            <a:headEnd/>
            <a:tailEnd/>
          </a:ln>
        </p:spPr>
        <p:txBody>
          <a:bodyPr wrap="none" lIns="0" tIns="0" rIns="0" bIns="0">
            <a:spAutoFit/>
          </a:bodyPr>
          <a:lstStyle/>
          <a:p>
            <a:r>
              <a:rPr lang="en-US" sz="900" b="1"/>
              <a:t>LSU - Eunice</a:t>
            </a:r>
            <a:endParaRPr lang="en-US" sz="2400"/>
          </a:p>
        </p:txBody>
      </p:sp>
      <p:sp>
        <p:nvSpPr>
          <p:cNvPr id="3151" name="Freeform 79"/>
          <p:cNvSpPr>
            <a:spLocks/>
          </p:cNvSpPr>
          <p:nvPr/>
        </p:nvSpPr>
        <p:spPr bwMode="auto">
          <a:xfrm>
            <a:off x="1198563" y="4083050"/>
            <a:ext cx="2189162" cy="922338"/>
          </a:xfrm>
          <a:custGeom>
            <a:avLst/>
            <a:gdLst/>
            <a:ahLst/>
            <a:cxnLst>
              <a:cxn ang="0">
                <a:pos x="0" y="116"/>
              </a:cxn>
              <a:cxn ang="0">
                <a:pos x="263" y="0"/>
              </a:cxn>
              <a:cxn ang="0">
                <a:pos x="263" y="1"/>
              </a:cxn>
              <a:cxn ang="0">
                <a:pos x="0" y="118"/>
              </a:cxn>
              <a:cxn ang="0">
                <a:pos x="0" y="116"/>
              </a:cxn>
            </a:cxnLst>
            <a:rect l="0" t="0" r="r" b="b"/>
            <a:pathLst>
              <a:path w="263" h="118">
                <a:moveTo>
                  <a:pt x="0" y="116"/>
                </a:moveTo>
                <a:lnTo>
                  <a:pt x="263" y="0"/>
                </a:lnTo>
                <a:lnTo>
                  <a:pt x="263" y="1"/>
                </a:lnTo>
                <a:lnTo>
                  <a:pt x="0" y="118"/>
                </a:lnTo>
                <a:lnTo>
                  <a:pt x="0" y="116"/>
                </a:lnTo>
                <a:close/>
              </a:path>
            </a:pathLst>
          </a:custGeom>
          <a:solidFill>
            <a:srgbClr val="2E2C2C"/>
          </a:solidFill>
          <a:ln w="9525">
            <a:noFill/>
            <a:round/>
            <a:headEnd/>
            <a:tailEnd/>
          </a:ln>
        </p:spPr>
        <p:txBody>
          <a:bodyPr/>
          <a:lstStyle/>
          <a:p>
            <a:endParaRPr lang="en-US"/>
          </a:p>
        </p:txBody>
      </p:sp>
      <p:sp>
        <p:nvSpPr>
          <p:cNvPr id="3152" name="AutoShape 80"/>
          <p:cNvSpPr>
            <a:spLocks noChangeAspect="1" noChangeArrowheads="1" noTextEdit="1"/>
          </p:cNvSpPr>
          <p:nvPr/>
        </p:nvSpPr>
        <p:spPr bwMode="auto">
          <a:xfrm>
            <a:off x="-57150" y="606805"/>
            <a:ext cx="8667750" cy="5578096"/>
          </a:xfrm>
          <a:prstGeom prst="rect">
            <a:avLst/>
          </a:prstGeom>
          <a:noFill/>
          <a:ln w="9525">
            <a:noFill/>
            <a:miter lim="800000"/>
            <a:headEnd/>
            <a:tailEnd/>
          </a:ln>
        </p:spPr>
        <p:txBody>
          <a:bodyPr/>
          <a:lstStyle/>
          <a:p>
            <a:endParaRPr lang="en-US"/>
          </a:p>
        </p:txBody>
      </p:sp>
      <p:sp>
        <p:nvSpPr>
          <p:cNvPr id="3154" name="Rectangle 82"/>
          <p:cNvSpPr>
            <a:spLocks noChangeArrowheads="1"/>
          </p:cNvSpPr>
          <p:nvPr/>
        </p:nvSpPr>
        <p:spPr bwMode="auto">
          <a:xfrm>
            <a:off x="5453063" y="2432050"/>
            <a:ext cx="860813" cy="123111"/>
          </a:xfrm>
          <a:prstGeom prst="rect">
            <a:avLst/>
          </a:prstGeom>
          <a:noFill/>
          <a:ln w="9525">
            <a:noFill/>
            <a:miter lim="800000"/>
            <a:headEnd/>
            <a:tailEnd/>
          </a:ln>
        </p:spPr>
        <p:txBody>
          <a:bodyPr wrap="none" lIns="0" tIns="0" rIns="0" bIns="0">
            <a:spAutoFit/>
          </a:bodyPr>
          <a:lstStyle/>
          <a:p>
            <a:r>
              <a:rPr lang="en-US" sz="800" b="1"/>
              <a:t>Community College</a:t>
            </a:r>
            <a:endParaRPr lang="en-US" sz="2400"/>
          </a:p>
        </p:txBody>
      </p:sp>
      <p:pic>
        <p:nvPicPr>
          <p:cNvPr id="3155" name="Picture 8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38513" y="1193800"/>
            <a:ext cx="438150" cy="438150"/>
          </a:xfrm>
          <a:prstGeom prst="rect">
            <a:avLst/>
          </a:prstGeom>
          <a:noFill/>
          <a:ln w="9525">
            <a:noFill/>
            <a:miter lim="800000"/>
            <a:headEnd/>
            <a:tailEnd/>
          </a:ln>
        </p:spPr>
      </p:pic>
      <p:pic>
        <p:nvPicPr>
          <p:cNvPr id="3156" name="Picture 8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618038" y="1219200"/>
            <a:ext cx="438150" cy="428625"/>
          </a:xfrm>
          <a:prstGeom prst="rect">
            <a:avLst/>
          </a:prstGeom>
          <a:noFill/>
          <a:ln w="9525">
            <a:noFill/>
            <a:miter lim="800000"/>
            <a:headEnd/>
            <a:tailEnd/>
          </a:ln>
        </p:spPr>
      </p:pic>
      <p:pic>
        <p:nvPicPr>
          <p:cNvPr id="3157" name="Picture 8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74775" y="3802063"/>
            <a:ext cx="544513" cy="546100"/>
          </a:xfrm>
          <a:prstGeom prst="rect">
            <a:avLst/>
          </a:prstGeom>
          <a:noFill/>
          <a:ln w="9525">
            <a:noFill/>
            <a:miter lim="800000"/>
            <a:headEnd/>
            <a:tailEnd/>
          </a:ln>
        </p:spPr>
      </p:pic>
      <p:pic>
        <p:nvPicPr>
          <p:cNvPr id="3158" name="Picture 8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591300" y="3770313"/>
            <a:ext cx="469900" cy="477837"/>
          </a:xfrm>
          <a:prstGeom prst="rect">
            <a:avLst/>
          </a:prstGeom>
          <a:noFill/>
          <a:ln w="9525">
            <a:noFill/>
            <a:miter lim="800000"/>
            <a:headEnd/>
            <a:tailEnd/>
          </a:ln>
        </p:spPr>
      </p:pic>
      <p:pic>
        <p:nvPicPr>
          <p:cNvPr id="3159" name="Picture 87"/>
          <p:cNvPicPr>
            <a:picLocks noChangeAspect="1" noChangeArrowheads="1"/>
          </p:cNvPicPr>
          <p:nvPr/>
        </p:nvPicPr>
        <p:blipFill>
          <a:blip r:embed="rId9" cstate="print">
            <a:clrChange>
              <a:clrFrom>
                <a:srgbClr val="802D33"/>
              </a:clrFrom>
              <a:clrTo>
                <a:srgbClr val="802D33">
                  <a:alpha val="0"/>
                </a:srgbClr>
              </a:clrTo>
            </a:clrChange>
          </a:blip>
          <a:srcRect/>
          <a:stretch>
            <a:fillRect/>
          </a:stretch>
        </p:blipFill>
        <p:spPr bwMode="auto">
          <a:xfrm>
            <a:off x="5913438" y="1252538"/>
            <a:ext cx="379412" cy="379412"/>
          </a:xfrm>
          <a:prstGeom prst="rect">
            <a:avLst/>
          </a:prstGeom>
          <a:noFill/>
          <a:ln w="9525">
            <a:noFill/>
            <a:miter lim="800000"/>
            <a:headEnd/>
            <a:tailEnd/>
          </a:ln>
        </p:spPr>
      </p:pic>
      <p:pic>
        <p:nvPicPr>
          <p:cNvPr id="3160" name="Picture 8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797550" y="2852738"/>
            <a:ext cx="833438" cy="371475"/>
          </a:xfrm>
          <a:prstGeom prst="rect">
            <a:avLst/>
          </a:prstGeom>
          <a:noFill/>
          <a:ln w="9525">
            <a:noFill/>
            <a:miter lim="800000"/>
            <a:headEnd/>
            <a:tailEnd/>
          </a:ln>
        </p:spPr>
      </p:pic>
      <p:pic>
        <p:nvPicPr>
          <p:cNvPr id="3161" name="Picture 89"/>
          <p:cNvPicPr>
            <a:picLocks noChangeAspect="1" noChangeArrowheads="1"/>
          </p:cNvPicPr>
          <p:nvPr/>
        </p:nvPicPr>
        <p:blipFill>
          <a:blip r:embed="rId11" cstate="print">
            <a:clrChange>
              <a:clrFrom>
                <a:srgbClr val="FBFDFC"/>
              </a:clrFrom>
              <a:clrTo>
                <a:srgbClr val="FBFDFC">
                  <a:alpha val="0"/>
                </a:srgbClr>
              </a:clrTo>
            </a:clrChange>
          </a:blip>
          <a:srcRect/>
          <a:stretch>
            <a:fillRect/>
          </a:stretch>
        </p:blipFill>
        <p:spPr bwMode="auto">
          <a:xfrm>
            <a:off x="6870700" y="2919413"/>
            <a:ext cx="619125" cy="469900"/>
          </a:xfrm>
          <a:prstGeom prst="rect">
            <a:avLst/>
          </a:prstGeom>
          <a:noFill/>
          <a:ln w="9525">
            <a:noFill/>
            <a:miter lim="800000"/>
            <a:headEnd/>
            <a:tailEnd/>
          </a:ln>
        </p:spPr>
      </p:pic>
      <p:pic>
        <p:nvPicPr>
          <p:cNvPr id="3162" name="Picture 90"/>
          <p:cNvPicPr>
            <a:picLocks noChangeAspect="1" noChangeArrowheads="1"/>
          </p:cNvPicPr>
          <p:nvPr/>
        </p:nvPicPr>
        <p:blipFill>
          <a:blip r:embed="rId12" cstate="print"/>
          <a:srcRect/>
          <a:stretch>
            <a:fillRect/>
          </a:stretch>
        </p:blipFill>
        <p:spPr bwMode="auto">
          <a:xfrm>
            <a:off x="7837488" y="4405313"/>
            <a:ext cx="403225" cy="428625"/>
          </a:xfrm>
          <a:prstGeom prst="rect">
            <a:avLst/>
          </a:prstGeom>
          <a:noFill/>
          <a:ln w="9525">
            <a:noFill/>
            <a:miter lim="800000"/>
            <a:headEnd/>
            <a:tailEnd/>
          </a:ln>
        </p:spPr>
      </p:pic>
      <p:pic>
        <p:nvPicPr>
          <p:cNvPr id="3163" name="Picture 91"/>
          <p:cNvPicPr>
            <a:picLocks noChangeAspect="1" noChangeArrowheads="1"/>
          </p:cNvPicPr>
          <p:nvPr/>
        </p:nvPicPr>
        <p:blipFill>
          <a:blip r:embed="rId13" cstate="print"/>
          <a:srcRect/>
          <a:stretch>
            <a:fillRect/>
          </a:stretch>
        </p:blipFill>
        <p:spPr bwMode="auto">
          <a:xfrm>
            <a:off x="7786688" y="5065713"/>
            <a:ext cx="652462" cy="280987"/>
          </a:xfrm>
          <a:prstGeom prst="rect">
            <a:avLst/>
          </a:prstGeom>
          <a:noFill/>
          <a:ln w="9525">
            <a:noFill/>
            <a:miter lim="800000"/>
            <a:headEnd/>
            <a:tailEnd/>
          </a:ln>
        </p:spPr>
      </p:pic>
      <p:pic>
        <p:nvPicPr>
          <p:cNvPr id="3164" name="Picture 92"/>
          <p:cNvPicPr>
            <a:picLocks noChangeAspect="1" noChangeArrowheads="1"/>
          </p:cNvPicPr>
          <p:nvPr/>
        </p:nvPicPr>
        <p:blipFill>
          <a:blip r:embed="rId14" cstate="print"/>
          <a:srcRect/>
          <a:stretch>
            <a:fillRect/>
          </a:stretch>
        </p:blipFill>
        <p:spPr bwMode="auto">
          <a:xfrm>
            <a:off x="863600" y="2935288"/>
            <a:ext cx="361950" cy="396875"/>
          </a:xfrm>
          <a:prstGeom prst="rect">
            <a:avLst/>
          </a:prstGeom>
          <a:noFill/>
          <a:ln w="9525">
            <a:noFill/>
            <a:miter lim="800000"/>
            <a:headEnd/>
            <a:tailEnd/>
          </a:ln>
        </p:spPr>
      </p:pic>
      <p:sp>
        <p:nvSpPr>
          <p:cNvPr id="3165" name="Rectangle 93"/>
          <p:cNvSpPr>
            <a:spLocks noChangeArrowheads="1"/>
          </p:cNvSpPr>
          <p:nvPr/>
        </p:nvSpPr>
        <p:spPr bwMode="auto">
          <a:xfrm>
            <a:off x="5949950" y="3344863"/>
            <a:ext cx="503343" cy="138499"/>
          </a:xfrm>
          <a:prstGeom prst="rect">
            <a:avLst/>
          </a:prstGeom>
          <a:noFill/>
          <a:ln w="9525">
            <a:noFill/>
            <a:miter lim="800000"/>
            <a:headEnd/>
            <a:tailEnd/>
          </a:ln>
        </p:spPr>
        <p:txBody>
          <a:bodyPr wrap="none" lIns="0" tIns="0" rIns="0" bIns="0">
            <a:spAutoFit/>
          </a:bodyPr>
          <a:lstStyle/>
          <a:p>
            <a:r>
              <a:rPr lang="en-US" sz="900" b="1"/>
              <a:t>University</a:t>
            </a:r>
            <a:endParaRPr lang="en-US" sz="2400"/>
          </a:p>
        </p:txBody>
      </p:sp>
      <p:sp>
        <p:nvSpPr>
          <p:cNvPr id="3166" name="Rectangle 94"/>
          <p:cNvSpPr>
            <a:spLocks noChangeArrowheads="1"/>
          </p:cNvSpPr>
          <p:nvPr/>
        </p:nvSpPr>
        <p:spPr bwMode="auto">
          <a:xfrm>
            <a:off x="6919913" y="3498850"/>
            <a:ext cx="447238" cy="123111"/>
          </a:xfrm>
          <a:prstGeom prst="rect">
            <a:avLst/>
          </a:prstGeom>
          <a:noFill/>
          <a:ln w="9525">
            <a:noFill/>
            <a:miter lim="800000"/>
            <a:headEnd/>
            <a:tailEnd/>
          </a:ln>
        </p:spPr>
        <p:txBody>
          <a:bodyPr wrap="none" lIns="0" tIns="0" rIns="0" bIns="0">
            <a:spAutoFit/>
          </a:bodyPr>
          <a:lstStyle/>
          <a:p>
            <a:r>
              <a:rPr lang="en-US" sz="800" b="1"/>
              <a:t>University</a:t>
            </a:r>
            <a:endParaRPr lang="en-US" sz="2400"/>
          </a:p>
        </p:txBody>
      </p:sp>
      <p:sp>
        <p:nvSpPr>
          <p:cNvPr id="3167" name="Rectangle 95"/>
          <p:cNvSpPr>
            <a:spLocks noChangeArrowheads="1"/>
          </p:cNvSpPr>
          <p:nvPr/>
        </p:nvSpPr>
        <p:spPr bwMode="auto">
          <a:xfrm>
            <a:off x="5918200" y="1793875"/>
            <a:ext cx="352661" cy="123111"/>
          </a:xfrm>
          <a:prstGeom prst="rect">
            <a:avLst/>
          </a:prstGeom>
          <a:noFill/>
          <a:ln w="9525">
            <a:noFill/>
            <a:miter lim="800000"/>
            <a:headEnd/>
            <a:tailEnd/>
          </a:ln>
        </p:spPr>
        <p:txBody>
          <a:bodyPr wrap="none" lIns="0" tIns="0" rIns="0" bIns="0">
            <a:spAutoFit/>
          </a:bodyPr>
          <a:lstStyle/>
          <a:p>
            <a:r>
              <a:rPr lang="en-US" sz="800" b="1"/>
              <a:t>Monroe</a:t>
            </a:r>
            <a:endParaRPr lang="en-US" sz="2400"/>
          </a:p>
        </p:txBody>
      </p:sp>
      <p:sp>
        <p:nvSpPr>
          <p:cNvPr id="3168" name="Rectangle 96"/>
          <p:cNvSpPr>
            <a:spLocks noChangeArrowheads="1"/>
          </p:cNvSpPr>
          <p:nvPr/>
        </p:nvSpPr>
        <p:spPr bwMode="auto">
          <a:xfrm>
            <a:off x="4557713" y="1770063"/>
            <a:ext cx="503343" cy="138499"/>
          </a:xfrm>
          <a:prstGeom prst="rect">
            <a:avLst/>
          </a:prstGeom>
          <a:noFill/>
          <a:ln w="9525">
            <a:noFill/>
            <a:miter lim="800000"/>
            <a:headEnd/>
            <a:tailEnd/>
          </a:ln>
        </p:spPr>
        <p:txBody>
          <a:bodyPr wrap="none" lIns="0" tIns="0" rIns="0" bIns="0">
            <a:spAutoFit/>
          </a:bodyPr>
          <a:lstStyle/>
          <a:p>
            <a:r>
              <a:rPr lang="en-US" sz="900" b="1"/>
              <a:t>University</a:t>
            </a:r>
            <a:endParaRPr lang="en-US" sz="2400"/>
          </a:p>
        </p:txBody>
      </p:sp>
      <p:sp>
        <p:nvSpPr>
          <p:cNvPr id="3169" name="Rectangle 97"/>
          <p:cNvSpPr>
            <a:spLocks noChangeArrowheads="1"/>
          </p:cNvSpPr>
          <p:nvPr/>
        </p:nvSpPr>
        <p:spPr bwMode="auto">
          <a:xfrm>
            <a:off x="3276600" y="1776413"/>
            <a:ext cx="447238" cy="123111"/>
          </a:xfrm>
          <a:prstGeom prst="rect">
            <a:avLst/>
          </a:prstGeom>
          <a:noFill/>
          <a:ln w="9525">
            <a:noFill/>
            <a:miter lim="800000"/>
            <a:headEnd/>
            <a:tailEnd/>
          </a:ln>
        </p:spPr>
        <p:txBody>
          <a:bodyPr wrap="none" lIns="0" tIns="0" rIns="0" bIns="0">
            <a:spAutoFit/>
          </a:bodyPr>
          <a:lstStyle/>
          <a:p>
            <a:r>
              <a:rPr lang="en-US" sz="800" b="1"/>
              <a:t>University</a:t>
            </a:r>
            <a:endParaRPr lang="en-US" sz="2400"/>
          </a:p>
        </p:txBody>
      </p:sp>
      <p:sp>
        <p:nvSpPr>
          <p:cNvPr id="3170" name="Rectangle 98"/>
          <p:cNvSpPr>
            <a:spLocks noChangeArrowheads="1"/>
          </p:cNvSpPr>
          <p:nvPr/>
        </p:nvSpPr>
        <p:spPr bwMode="auto">
          <a:xfrm>
            <a:off x="611188" y="3387725"/>
            <a:ext cx="780663" cy="138499"/>
          </a:xfrm>
          <a:prstGeom prst="rect">
            <a:avLst/>
          </a:prstGeom>
          <a:noFill/>
          <a:ln w="9525">
            <a:noFill/>
            <a:miter lim="800000"/>
            <a:headEnd/>
            <a:tailEnd/>
          </a:ln>
        </p:spPr>
        <p:txBody>
          <a:bodyPr wrap="none" lIns="0" tIns="0" rIns="0" bIns="0">
            <a:spAutoFit/>
          </a:bodyPr>
          <a:lstStyle/>
          <a:p>
            <a:r>
              <a:rPr lang="en-US" sz="900" b="1"/>
              <a:t>LSU-Shreveport</a:t>
            </a:r>
            <a:endParaRPr lang="en-US" sz="2400"/>
          </a:p>
        </p:txBody>
      </p:sp>
      <p:sp>
        <p:nvSpPr>
          <p:cNvPr id="3171" name="Rectangle 99"/>
          <p:cNvSpPr>
            <a:spLocks noChangeArrowheads="1"/>
          </p:cNvSpPr>
          <p:nvPr/>
        </p:nvSpPr>
        <p:spPr bwMode="auto">
          <a:xfrm>
            <a:off x="941388" y="2641600"/>
            <a:ext cx="1117294" cy="138499"/>
          </a:xfrm>
          <a:prstGeom prst="rect">
            <a:avLst/>
          </a:prstGeom>
          <a:noFill/>
          <a:ln w="9525">
            <a:noFill/>
            <a:miter lim="800000"/>
            <a:headEnd/>
            <a:tailEnd/>
          </a:ln>
        </p:spPr>
        <p:txBody>
          <a:bodyPr wrap="none" lIns="0" tIns="0" rIns="0" bIns="0">
            <a:spAutoFit/>
          </a:bodyPr>
          <a:lstStyle/>
          <a:p>
            <a:r>
              <a:rPr lang="en-US" sz="900" b="1"/>
              <a:t>University- Shreveport</a:t>
            </a:r>
            <a:endParaRPr lang="en-US" sz="2400"/>
          </a:p>
        </p:txBody>
      </p:sp>
      <p:sp>
        <p:nvSpPr>
          <p:cNvPr id="3172" name="Rectangle 100"/>
          <p:cNvSpPr>
            <a:spLocks noChangeArrowheads="1"/>
          </p:cNvSpPr>
          <p:nvPr/>
        </p:nvSpPr>
        <p:spPr bwMode="auto">
          <a:xfrm>
            <a:off x="2014538" y="3529013"/>
            <a:ext cx="788677" cy="138499"/>
          </a:xfrm>
          <a:prstGeom prst="rect">
            <a:avLst/>
          </a:prstGeom>
          <a:noFill/>
          <a:ln w="9525">
            <a:noFill/>
            <a:miter lim="800000"/>
            <a:headEnd/>
            <a:tailEnd/>
          </a:ln>
        </p:spPr>
        <p:txBody>
          <a:bodyPr wrap="none" lIns="0" tIns="0" rIns="0" bIns="0">
            <a:spAutoFit/>
          </a:bodyPr>
          <a:lstStyle/>
          <a:p>
            <a:r>
              <a:rPr lang="en-US" sz="900" b="1"/>
              <a:t>State University</a:t>
            </a:r>
            <a:endParaRPr lang="en-US" sz="2400"/>
          </a:p>
        </p:txBody>
      </p:sp>
      <p:sp>
        <p:nvSpPr>
          <p:cNvPr id="3173" name="Rectangle 101"/>
          <p:cNvSpPr>
            <a:spLocks noChangeArrowheads="1"/>
          </p:cNvSpPr>
          <p:nvPr/>
        </p:nvSpPr>
        <p:spPr bwMode="auto">
          <a:xfrm>
            <a:off x="1722438" y="1708150"/>
            <a:ext cx="973023" cy="138499"/>
          </a:xfrm>
          <a:prstGeom prst="rect">
            <a:avLst/>
          </a:prstGeom>
          <a:noFill/>
          <a:ln w="9525">
            <a:noFill/>
            <a:miter lim="800000"/>
            <a:headEnd/>
            <a:tailEnd/>
          </a:ln>
        </p:spPr>
        <p:txBody>
          <a:bodyPr wrap="none" lIns="0" tIns="0" rIns="0" bIns="0">
            <a:spAutoFit/>
          </a:bodyPr>
          <a:lstStyle/>
          <a:p>
            <a:r>
              <a:rPr lang="en-US" sz="900" b="1" dirty="0"/>
              <a:t>Center - Shreveport</a:t>
            </a:r>
            <a:endParaRPr lang="en-US" sz="2400" dirty="0"/>
          </a:p>
        </p:txBody>
      </p:sp>
      <p:sp>
        <p:nvSpPr>
          <p:cNvPr id="3174" name="Rectangle 102"/>
          <p:cNvSpPr>
            <a:spLocks noChangeArrowheads="1"/>
          </p:cNvSpPr>
          <p:nvPr/>
        </p:nvSpPr>
        <p:spPr bwMode="auto">
          <a:xfrm>
            <a:off x="7631113" y="5481638"/>
            <a:ext cx="1049967" cy="138499"/>
          </a:xfrm>
          <a:prstGeom prst="rect">
            <a:avLst/>
          </a:prstGeom>
          <a:noFill/>
          <a:ln w="9525">
            <a:noFill/>
            <a:miter lim="800000"/>
            <a:headEnd/>
            <a:tailEnd/>
          </a:ln>
        </p:spPr>
        <p:txBody>
          <a:bodyPr wrap="none" lIns="0" tIns="0" rIns="0" bIns="0">
            <a:spAutoFit/>
          </a:bodyPr>
          <a:lstStyle/>
          <a:p>
            <a:r>
              <a:rPr lang="en-US" sz="900" b="1"/>
              <a:t>Center - New Orleans</a:t>
            </a:r>
            <a:endParaRPr lang="en-US" sz="2400"/>
          </a:p>
        </p:txBody>
      </p:sp>
      <p:sp>
        <p:nvSpPr>
          <p:cNvPr id="3175" name="Rectangle 103"/>
          <p:cNvSpPr>
            <a:spLocks noChangeArrowheads="1"/>
          </p:cNvSpPr>
          <p:nvPr/>
        </p:nvSpPr>
        <p:spPr bwMode="auto">
          <a:xfrm>
            <a:off x="306388" y="1766888"/>
            <a:ext cx="860813" cy="123111"/>
          </a:xfrm>
          <a:prstGeom prst="rect">
            <a:avLst/>
          </a:prstGeom>
          <a:noFill/>
          <a:ln w="9525">
            <a:noFill/>
            <a:miter lim="800000"/>
            <a:headEnd/>
            <a:tailEnd/>
          </a:ln>
        </p:spPr>
        <p:txBody>
          <a:bodyPr wrap="none" lIns="0" tIns="0" rIns="0" bIns="0">
            <a:spAutoFit/>
          </a:bodyPr>
          <a:lstStyle/>
          <a:p>
            <a:r>
              <a:rPr lang="en-US" sz="800" b="1" dirty="0"/>
              <a:t>Community College</a:t>
            </a:r>
            <a:endParaRPr lang="en-US" sz="2400" dirty="0"/>
          </a:p>
        </p:txBody>
      </p:sp>
      <p:sp>
        <p:nvSpPr>
          <p:cNvPr id="3176" name="Rectangle 104"/>
          <p:cNvSpPr>
            <a:spLocks noChangeArrowheads="1"/>
          </p:cNvSpPr>
          <p:nvPr/>
        </p:nvSpPr>
        <p:spPr bwMode="auto">
          <a:xfrm>
            <a:off x="7578725" y="3794125"/>
            <a:ext cx="971420" cy="138499"/>
          </a:xfrm>
          <a:prstGeom prst="rect">
            <a:avLst/>
          </a:prstGeom>
          <a:noFill/>
          <a:ln w="9525">
            <a:noFill/>
            <a:miter lim="800000"/>
            <a:headEnd/>
            <a:tailEnd/>
          </a:ln>
        </p:spPr>
        <p:txBody>
          <a:bodyPr wrap="none" lIns="0" tIns="0" rIns="0" bIns="0">
            <a:spAutoFit/>
          </a:bodyPr>
          <a:lstStyle/>
          <a:p>
            <a:r>
              <a:rPr lang="en-US" sz="900" b="1"/>
              <a:t>Community College</a:t>
            </a:r>
            <a:endParaRPr lang="en-US" sz="2400"/>
          </a:p>
        </p:txBody>
      </p:sp>
      <p:sp>
        <p:nvSpPr>
          <p:cNvPr id="3177" name="Rectangle 105"/>
          <p:cNvSpPr>
            <a:spLocks noChangeArrowheads="1"/>
          </p:cNvSpPr>
          <p:nvPr/>
        </p:nvSpPr>
        <p:spPr bwMode="auto">
          <a:xfrm>
            <a:off x="4643438" y="5540375"/>
            <a:ext cx="860813" cy="123111"/>
          </a:xfrm>
          <a:prstGeom prst="rect">
            <a:avLst/>
          </a:prstGeom>
          <a:noFill/>
          <a:ln w="9525">
            <a:noFill/>
            <a:miter lim="800000"/>
            <a:headEnd/>
            <a:tailEnd/>
          </a:ln>
        </p:spPr>
        <p:txBody>
          <a:bodyPr wrap="none" lIns="0" tIns="0" rIns="0" bIns="0">
            <a:spAutoFit/>
          </a:bodyPr>
          <a:lstStyle/>
          <a:p>
            <a:r>
              <a:rPr lang="en-US" sz="800" b="1" dirty="0"/>
              <a:t>Community College</a:t>
            </a:r>
            <a:endParaRPr lang="en-US" sz="2400" dirty="0"/>
          </a:p>
        </p:txBody>
      </p:sp>
      <p:sp>
        <p:nvSpPr>
          <p:cNvPr id="3178" name="Rectangle 106"/>
          <p:cNvSpPr>
            <a:spLocks noChangeArrowheads="1"/>
          </p:cNvSpPr>
          <p:nvPr/>
        </p:nvSpPr>
        <p:spPr bwMode="auto">
          <a:xfrm>
            <a:off x="514350" y="5229225"/>
            <a:ext cx="860813" cy="123111"/>
          </a:xfrm>
          <a:prstGeom prst="rect">
            <a:avLst/>
          </a:prstGeom>
          <a:noFill/>
          <a:ln w="9525">
            <a:noFill/>
            <a:miter lim="800000"/>
            <a:headEnd/>
            <a:tailEnd/>
          </a:ln>
        </p:spPr>
        <p:txBody>
          <a:bodyPr wrap="none" lIns="0" tIns="0" rIns="0" bIns="0">
            <a:spAutoFit/>
          </a:bodyPr>
          <a:lstStyle/>
          <a:p>
            <a:r>
              <a:rPr lang="en-US" sz="800" b="1"/>
              <a:t>Community College</a:t>
            </a:r>
            <a:endParaRPr lang="en-US" sz="2400"/>
          </a:p>
        </p:txBody>
      </p:sp>
      <p:sp>
        <p:nvSpPr>
          <p:cNvPr id="3179" name="Rectangle 107"/>
          <p:cNvSpPr>
            <a:spLocks noChangeArrowheads="1"/>
          </p:cNvSpPr>
          <p:nvPr/>
        </p:nvSpPr>
        <p:spPr bwMode="auto">
          <a:xfrm>
            <a:off x="5262563" y="6053138"/>
            <a:ext cx="860813" cy="123111"/>
          </a:xfrm>
          <a:prstGeom prst="rect">
            <a:avLst/>
          </a:prstGeom>
          <a:noFill/>
          <a:ln w="9525">
            <a:noFill/>
            <a:miter lim="800000"/>
            <a:headEnd/>
            <a:tailEnd/>
          </a:ln>
        </p:spPr>
        <p:txBody>
          <a:bodyPr wrap="none" lIns="0" tIns="0" rIns="0" bIns="0">
            <a:spAutoFit/>
          </a:bodyPr>
          <a:lstStyle/>
          <a:p>
            <a:r>
              <a:rPr lang="en-US" sz="800" b="1"/>
              <a:t>Community College</a:t>
            </a:r>
            <a:endParaRPr lang="en-US" sz="2400"/>
          </a:p>
        </p:txBody>
      </p:sp>
      <p:sp>
        <p:nvSpPr>
          <p:cNvPr id="3180" name="Rectangle 108"/>
          <p:cNvSpPr>
            <a:spLocks noChangeArrowheads="1"/>
          </p:cNvSpPr>
          <p:nvPr/>
        </p:nvSpPr>
        <p:spPr bwMode="auto">
          <a:xfrm>
            <a:off x="6450013" y="5391150"/>
            <a:ext cx="971420" cy="138499"/>
          </a:xfrm>
          <a:prstGeom prst="rect">
            <a:avLst/>
          </a:prstGeom>
          <a:noFill/>
          <a:ln w="9525">
            <a:noFill/>
            <a:miter lim="800000"/>
            <a:headEnd/>
            <a:tailEnd/>
          </a:ln>
        </p:spPr>
        <p:txBody>
          <a:bodyPr wrap="none" lIns="0" tIns="0" rIns="0" bIns="0">
            <a:spAutoFit/>
          </a:bodyPr>
          <a:lstStyle/>
          <a:p>
            <a:r>
              <a:rPr lang="en-US" sz="900" b="1"/>
              <a:t>Community College</a:t>
            </a:r>
            <a:endParaRPr lang="en-US" sz="2400"/>
          </a:p>
        </p:txBody>
      </p:sp>
      <p:sp>
        <p:nvSpPr>
          <p:cNvPr id="3181" name="Rectangle 109"/>
          <p:cNvSpPr>
            <a:spLocks noChangeArrowheads="1"/>
          </p:cNvSpPr>
          <p:nvPr/>
        </p:nvSpPr>
        <p:spPr bwMode="auto">
          <a:xfrm>
            <a:off x="6550025" y="4343400"/>
            <a:ext cx="503343" cy="138499"/>
          </a:xfrm>
          <a:prstGeom prst="rect">
            <a:avLst/>
          </a:prstGeom>
          <a:noFill/>
          <a:ln w="9525">
            <a:noFill/>
            <a:miter lim="800000"/>
            <a:headEnd/>
            <a:tailEnd/>
          </a:ln>
        </p:spPr>
        <p:txBody>
          <a:bodyPr wrap="none" lIns="0" tIns="0" rIns="0" bIns="0">
            <a:spAutoFit/>
          </a:bodyPr>
          <a:lstStyle/>
          <a:p>
            <a:r>
              <a:rPr lang="en-US" sz="900" b="1"/>
              <a:t>University</a:t>
            </a:r>
            <a:endParaRPr lang="en-US" sz="2400"/>
          </a:p>
        </p:txBody>
      </p:sp>
      <p:sp>
        <p:nvSpPr>
          <p:cNvPr id="3182" name="Rectangle 110"/>
          <p:cNvSpPr>
            <a:spLocks noChangeArrowheads="1"/>
          </p:cNvSpPr>
          <p:nvPr/>
        </p:nvSpPr>
        <p:spPr bwMode="auto">
          <a:xfrm>
            <a:off x="7381875" y="4833938"/>
            <a:ext cx="1296830" cy="138499"/>
          </a:xfrm>
          <a:prstGeom prst="rect">
            <a:avLst/>
          </a:prstGeom>
          <a:noFill/>
          <a:ln w="9525">
            <a:noFill/>
            <a:miter lim="800000"/>
            <a:headEnd/>
            <a:tailEnd/>
          </a:ln>
        </p:spPr>
        <p:txBody>
          <a:bodyPr wrap="none" lIns="0" tIns="0" rIns="0" bIns="0">
            <a:spAutoFit/>
          </a:bodyPr>
          <a:lstStyle/>
          <a:p>
            <a:r>
              <a:rPr lang="en-US" sz="900" b="1"/>
              <a:t>University of New Orleans</a:t>
            </a:r>
            <a:endParaRPr lang="en-US" sz="2400"/>
          </a:p>
        </p:txBody>
      </p:sp>
      <p:sp>
        <p:nvSpPr>
          <p:cNvPr id="3183" name="Rectangle 111"/>
          <p:cNvSpPr>
            <a:spLocks noChangeArrowheads="1"/>
          </p:cNvSpPr>
          <p:nvPr/>
        </p:nvSpPr>
        <p:spPr bwMode="auto">
          <a:xfrm>
            <a:off x="4073525" y="6113463"/>
            <a:ext cx="503343" cy="138499"/>
          </a:xfrm>
          <a:prstGeom prst="rect">
            <a:avLst/>
          </a:prstGeom>
          <a:noFill/>
          <a:ln w="9525">
            <a:noFill/>
            <a:miter lim="800000"/>
            <a:headEnd/>
            <a:tailEnd/>
          </a:ln>
        </p:spPr>
        <p:txBody>
          <a:bodyPr wrap="none" lIns="0" tIns="0" rIns="0" bIns="0">
            <a:spAutoFit/>
          </a:bodyPr>
          <a:lstStyle/>
          <a:p>
            <a:r>
              <a:rPr lang="en-US" sz="900" b="1"/>
              <a:t>University</a:t>
            </a:r>
            <a:endParaRPr lang="en-US" sz="2400"/>
          </a:p>
        </p:txBody>
      </p:sp>
      <p:sp>
        <p:nvSpPr>
          <p:cNvPr id="3184" name="Rectangle 112"/>
          <p:cNvSpPr>
            <a:spLocks noChangeArrowheads="1"/>
          </p:cNvSpPr>
          <p:nvPr/>
        </p:nvSpPr>
        <p:spPr bwMode="auto">
          <a:xfrm>
            <a:off x="1327150" y="4470400"/>
            <a:ext cx="447238" cy="123111"/>
          </a:xfrm>
          <a:prstGeom prst="rect">
            <a:avLst/>
          </a:prstGeom>
          <a:noFill/>
          <a:ln w="9525">
            <a:noFill/>
            <a:miter lim="800000"/>
            <a:headEnd/>
            <a:tailEnd/>
          </a:ln>
        </p:spPr>
        <p:txBody>
          <a:bodyPr wrap="none" lIns="0" tIns="0" rIns="0" bIns="0">
            <a:spAutoFit/>
          </a:bodyPr>
          <a:lstStyle/>
          <a:p>
            <a:r>
              <a:rPr lang="en-US" sz="800" b="1"/>
              <a:t>University</a:t>
            </a:r>
            <a:endParaRPr lang="en-US" sz="2400"/>
          </a:p>
        </p:txBody>
      </p:sp>
      <p:grpSp>
        <p:nvGrpSpPr>
          <p:cNvPr id="2" name="Group 113"/>
          <p:cNvGrpSpPr>
            <a:grpSpLocks/>
          </p:cNvGrpSpPr>
          <p:nvPr/>
        </p:nvGrpSpPr>
        <p:grpSpPr bwMode="auto">
          <a:xfrm>
            <a:off x="2187574" y="5819779"/>
            <a:ext cx="1000125" cy="735013"/>
            <a:chOff x="1252" y="3597"/>
            <a:chExt cx="630" cy="463"/>
          </a:xfrm>
        </p:grpSpPr>
        <p:pic>
          <p:nvPicPr>
            <p:cNvPr id="3186" name="Picture 114"/>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1466" y="3597"/>
              <a:ext cx="307" cy="302"/>
            </a:xfrm>
            <a:prstGeom prst="rect">
              <a:avLst/>
            </a:prstGeom>
            <a:noFill/>
            <a:ln w="9525">
              <a:noFill/>
              <a:miter lim="800000"/>
              <a:headEnd/>
              <a:tailEnd/>
            </a:ln>
          </p:spPr>
        </p:pic>
        <p:sp>
          <p:nvSpPr>
            <p:cNvPr id="3187" name="Rectangle 115"/>
            <p:cNvSpPr>
              <a:spLocks noChangeArrowheads="1"/>
            </p:cNvSpPr>
            <p:nvPr/>
          </p:nvSpPr>
          <p:spPr bwMode="auto">
            <a:xfrm>
              <a:off x="1252" y="3908"/>
              <a:ext cx="630" cy="78"/>
            </a:xfrm>
            <a:prstGeom prst="rect">
              <a:avLst/>
            </a:prstGeom>
            <a:noFill/>
            <a:ln w="9525">
              <a:noFill/>
              <a:miter lim="800000"/>
              <a:headEnd/>
              <a:tailEnd/>
            </a:ln>
          </p:spPr>
          <p:txBody>
            <a:bodyPr wrap="none" lIns="0" tIns="0" rIns="0" bIns="0">
              <a:spAutoFit/>
            </a:bodyPr>
            <a:lstStyle/>
            <a:p>
              <a:r>
                <a:rPr lang="en-US" sz="800" b="1"/>
                <a:t>University of Louisiana</a:t>
              </a:r>
              <a:endParaRPr lang="en-US" sz="2400"/>
            </a:p>
          </p:txBody>
        </p:sp>
        <p:sp>
          <p:nvSpPr>
            <p:cNvPr id="3188" name="Rectangle 116"/>
            <p:cNvSpPr>
              <a:spLocks noChangeArrowheads="1"/>
            </p:cNvSpPr>
            <p:nvPr/>
          </p:nvSpPr>
          <p:spPr bwMode="auto">
            <a:xfrm>
              <a:off x="1452" y="3982"/>
              <a:ext cx="262" cy="78"/>
            </a:xfrm>
            <a:prstGeom prst="rect">
              <a:avLst/>
            </a:prstGeom>
            <a:noFill/>
            <a:ln w="9525">
              <a:noFill/>
              <a:miter lim="800000"/>
              <a:headEnd/>
              <a:tailEnd/>
            </a:ln>
          </p:spPr>
          <p:txBody>
            <a:bodyPr wrap="none" lIns="0" tIns="0" rIns="0" bIns="0">
              <a:spAutoFit/>
            </a:bodyPr>
            <a:lstStyle/>
            <a:p>
              <a:r>
                <a:rPr lang="en-US" sz="800" b="1"/>
                <a:t>Lafayette</a:t>
              </a:r>
              <a:endParaRPr lang="en-US" sz="2400"/>
            </a:p>
          </p:txBody>
        </p:sp>
      </p:grpSp>
      <p:pic>
        <p:nvPicPr>
          <p:cNvPr id="3189" name="Picture 117"/>
          <p:cNvPicPr>
            <a:picLocks noChangeAspect="1" noChangeArrowheads="1"/>
          </p:cNvPicPr>
          <p:nvPr/>
        </p:nvPicPr>
        <p:blipFill>
          <a:blip r:embed="rId16" cstate="print"/>
          <a:srcRect/>
          <a:stretch>
            <a:fillRect/>
          </a:stretch>
        </p:blipFill>
        <p:spPr bwMode="auto">
          <a:xfrm>
            <a:off x="6630988" y="5048250"/>
            <a:ext cx="660400" cy="215900"/>
          </a:xfrm>
          <a:prstGeom prst="rect">
            <a:avLst/>
          </a:prstGeom>
          <a:noFill/>
          <a:ln w="9525">
            <a:noFill/>
            <a:miter lim="800000"/>
            <a:headEnd/>
            <a:tailEnd/>
          </a:ln>
        </p:spPr>
      </p:pic>
      <p:pic>
        <p:nvPicPr>
          <p:cNvPr id="3190" name="Picture 118"/>
          <p:cNvPicPr>
            <a:picLocks noChangeAspect="1" noChangeArrowheads="1"/>
          </p:cNvPicPr>
          <p:nvPr/>
        </p:nvPicPr>
        <p:blipFill>
          <a:blip r:embed="rId17" cstate="print">
            <a:clrChange>
              <a:clrFrom>
                <a:srgbClr val="EEEFEF"/>
              </a:clrFrom>
              <a:clrTo>
                <a:srgbClr val="EEEFEF">
                  <a:alpha val="0"/>
                </a:srgbClr>
              </a:clrTo>
            </a:clrChange>
          </a:blip>
          <a:srcRect/>
          <a:stretch>
            <a:fillRect/>
          </a:stretch>
        </p:blipFill>
        <p:spPr bwMode="auto">
          <a:xfrm>
            <a:off x="623888" y="1219200"/>
            <a:ext cx="379412" cy="428625"/>
          </a:xfrm>
          <a:prstGeom prst="rect">
            <a:avLst/>
          </a:prstGeom>
          <a:noFill/>
          <a:ln w="9525">
            <a:noFill/>
            <a:miter lim="800000"/>
            <a:headEnd/>
            <a:tailEnd/>
          </a:ln>
        </p:spPr>
      </p:pic>
      <p:pic>
        <p:nvPicPr>
          <p:cNvPr id="3191" name="Picture 119"/>
          <p:cNvPicPr>
            <a:picLocks noChangeAspect="1" noChangeArrowheads="1"/>
          </p:cNvPicPr>
          <p:nvPr/>
        </p:nvPicPr>
        <p:blipFill>
          <a:blip r:embed="rId18" cstate="print"/>
          <a:srcRect/>
          <a:stretch>
            <a:fillRect/>
          </a:stretch>
        </p:blipFill>
        <p:spPr bwMode="auto">
          <a:xfrm>
            <a:off x="5691188" y="5502275"/>
            <a:ext cx="206375" cy="412750"/>
          </a:xfrm>
          <a:prstGeom prst="rect">
            <a:avLst/>
          </a:prstGeom>
          <a:noFill/>
          <a:ln w="9525">
            <a:noFill/>
            <a:miter lim="800000"/>
            <a:headEnd/>
            <a:tailEnd/>
          </a:ln>
        </p:spPr>
      </p:pic>
      <p:pic>
        <p:nvPicPr>
          <p:cNvPr id="3192" name="Picture 120"/>
          <p:cNvPicPr>
            <a:picLocks noChangeAspect="1" noChangeArrowheads="1"/>
          </p:cNvPicPr>
          <p:nvPr/>
        </p:nvPicPr>
        <p:blipFill>
          <a:blip r:embed="rId19" cstate="print"/>
          <a:srcRect/>
          <a:stretch>
            <a:fillRect/>
          </a:stretch>
        </p:blipFill>
        <p:spPr bwMode="auto">
          <a:xfrm>
            <a:off x="796925" y="4511675"/>
            <a:ext cx="379413" cy="536575"/>
          </a:xfrm>
          <a:prstGeom prst="rect">
            <a:avLst/>
          </a:prstGeom>
          <a:noFill/>
          <a:ln w="9525">
            <a:noFill/>
            <a:miter lim="800000"/>
            <a:headEnd/>
            <a:tailEnd/>
          </a:ln>
        </p:spPr>
      </p:pic>
      <p:pic>
        <p:nvPicPr>
          <p:cNvPr id="3193" name="Picture 121"/>
          <p:cNvPicPr>
            <a:picLocks noChangeAspect="1" noChangeArrowheads="1"/>
          </p:cNvPicPr>
          <p:nvPr/>
        </p:nvPicPr>
        <p:blipFill>
          <a:blip r:embed="rId20" cstate="print">
            <a:clrChange>
              <a:clrFrom>
                <a:srgbClr val="FEFCFD"/>
              </a:clrFrom>
              <a:clrTo>
                <a:srgbClr val="FEFCFD">
                  <a:alpha val="0"/>
                </a:srgbClr>
              </a:clrTo>
            </a:clrChange>
          </a:blip>
          <a:srcRect/>
          <a:stretch>
            <a:fillRect/>
          </a:stretch>
        </p:blipFill>
        <p:spPr bwMode="auto">
          <a:xfrm>
            <a:off x="4922838" y="5065713"/>
            <a:ext cx="379412" cy="338137"/>
          </a:xfrm>
          <a:prstGeom prst="rect">
            <a:avLst/>
          </a:prstGeom>
          <a:noFill/>
          <a:ln w="9525">
            <a:noFill/>
            <a:miter lim="800000"/>
            <a:headEnd/>
            <a:tailEnd/>
          </a:ln>
        </p:spPr>
      </p:pic>
      <p:pic>
        <p:nvPicPr>
          <p:cNvPr id="3194" name="Picture 122"/>
          <p:cNvPicPr>
            <a:picLocks noChangeAspect="1" noChangeArrowheads="1"/>
          </p:cNvPicPr>
          <p:nvPr/>
        </p:nvPicPr>
        <p:blipFill>
          <a:blip r:embed="rId21" cstate="print"/>
          <a:srcRect/>
          <a:stretch>
            <a:fillRect/>
          </a:stretch>
        </p:blipFill>
        <p:spPr bwMode="auto">
          <a:xfrm>
            <a:off x="1976438" y="1260475"/>
            <a:ext cx="512762" cy="288925"/>
          </a:xfrm>
          <a:prstGeom prst="rect">
            <a:avLst/>
          </a:prstGeom>
          <a:noFill/>
          <a:ln w="9525">
            <a:noFill/>
            <a:miter lim="800000"/>
            <a:headEnd/>
            <a:tailEnd/>
          </a:ln>
        </p:spPr>
      </p:pic>
      <p:grpSp>
        <p:nvGrpSpPr>
          <p:cNvPr id="3" name="Group 123"/>
          <p:cNvGrpSpPr>
            <a:grpSpLocks/>
          </p:cNvGrpSpPr>
          <p:nvPr/>
        </p:nvGrpSpPr>
        <p:grpSpPr bwMode="auto">
          <a:xfrm>
            <a:off x="1543050" y="5365754"/>
            <a:ext cx="860425" cy="669926"/>
            <a:chOff x="1098" y="3152"/>
            <a:chExt cx="542" cy="422"/>
          </a:xfrm>
        </p:grpSpPr>
        <p:pic>
          <p:nvPicPr>
            <p:cNvPr id="3196" name="Picture 124"/>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1259" y="3152"/>
              <a:ext cx="281" cy="276"/>
            </a:xfrm>
            <a:prstGeom prst="rect">
              <a:avLst/>
            </a:prstGeom>
            <a:noFill/>
            <a:ln w="9525">
              <a:noFill/>
              <a:miter lim="800000"/>
              <a:headEnd/>
              <a:tailEnd/>
            </a:ln>
          </p:spPr>
        </p:pic>
        <p:sp>
          <p:nvSpPr>
            <p:cNvPr id="3197" name="Rectangle 125"/>
            <p:cNvSpPr>
              <a:spLocks noChangeArrowheads="1"/>
            </p:cNvSpPr>
            <p:nvPr/>
          </p:nvSpPr>
          <p:spPr bwMode="auto">
            <a:xfrm>
              <a:off x="1149" y="3430"/>
              <a:ext cx="438" cy="78"/>
            </a:xfrm>
            <a:prstGeom prst="rect">
              <a:avLst/>
            </a:prstGeom>
            <a:noFill/>
            <a:ln w="9525">
              <a:noFill/>
              <a:miter lim="800000"/>
              <a:headEnd/>
              <a:tailEnd/>
            </a:ln>
          </p:spPr>
          <p:txBody>
            <a:bodyPr wrap="none" lIns="0" tIns="0" rIns="0" bIns="0">
              <a:spAutoFit/>
            </a:bodyPr>
            <a:lstStyle/>
            <a:p>
              <a:r>
                <a:rPr lang="en-US" sz="800" b="1"/>
                <a:t>South Louisiana</a:t>
              </a:r>
              <a:endParaRPr lang="en-US" sz="2400"/>
            </a:p>
          </p:txBody>
        </p:sp>
        <p:sp>
          <p:nvSpPr>
            <p:cNvPr id="3198" name="Rectangle 126"/>
            <p:cNvSpPr>
              <a:spLocks noChangeArrowheads="1"/>
            </p:cNvSpPr>
            <p:nvPr/>
          </p:nvSpPr>
          <p:spPr bwMode="auto">
            <a:xfrm>
              <a:off x="1098" y="3496"/>
              <a:ext cx="542" cy="78"/>
            </a:xfrm>
            <a:prstGeom prst="rect">
              <a:avLst/>
            </a:prstGeom>
            <a:noFill/>
            <a:ln w="9525">
              <a:noFill/>
              <a:miter lim="800000"/>
              <a:headEnd/>
              <a:tailEnd/>
            </a:ln>
          </p:spPr>
          <p:txBody>
            <a:bodyPr wrap="none" lIns="0" tIns="0" rIns="0" bIns="0">
              <a:spAutoFit/>
            </a:bodyPr>
            <a:lstStyle/>
            <a:p>
              <a:r>
                <a:rPr lang="en-US" sz="800" b="1"/>
                <a:t>Community College</a:t>
              </a:r>
              <a:endParaRPr lang="en-US" sz="2400"/>
            </a:p>
          </p:txBody>
        </p:sp>
      </p:grpSp>
      <p:sp>
        <p:nvSpPr>
          <p:cNvPr id="3199" name="Rectangle 127"/>
          <p:cNvSpPr>
            <a:spLocks noChangeArrowheads="1"/>
          </p:cNvSpPr>
          <p:nvPr/>
        </p:nvSpPr>
        <p:spPr bwMode="auto">
          <a:xfrm>
            <a:off x="3190875" y="5380038"/>
            <a:ext cx="971420" cy="138499"/>
          </a:xfrm>
          <a:prstGeom prst="rect">
            <a:avLst/>
          </a:prstGeom>
          <a:noFill/>
          <a:ln w="9525">
            <a:noFill/>
            <a:miter lim="800000"/>
            <a:headEnd/>
            <a:tailEnd/>
          </a:ln>
        </p:spPr>
        <p:txBody>
          <a:bodyPr wrap="none" lIns="0" tIns="0" rIns="0" bIns="0">
            <a:spAutoFit/>
          </a:bodyPr>
          <a:lstStyle/>
          <a:p>
            <a:r>
              <a:rPr lang="en-US" sz="900" b="1"/>
              <a:t>Community College</a:t>
            </a:r>
            <a:endParaRPr lang="en-US" sz="2400"/>
          </a:p>
        </p:txBody>
      </p:sp>
      <p:pic>
        <p:nvPicPr>
          <p:cNvPr id="3200" name="Picture 128"/>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7729538" y="3282950"/>
            <a:ext cx="784225" cy="387350"/>
          </a:xfrm>
          <a:prstGeom prst="rect">
            <a:avLst/>
          </a:prstGeom>
          <a:noFill/>
          <a:ln w="9525">
            <a:noFill/>
            <a:miter lim="800000"/>
            <a:headEnd/>
            <a:tailEnd/>
          </a:ln>
        </p:spPr>
      </p:pic>
      <p:pic>
        <p:nvPicPr>
          <p:cNvPr id="3201" name="Picture 129"/>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3551238" y="4849813"/>
            <a:ext cx="479425" cy="412750"/>
          </a:xfrm>
          <a:prstGeom prst="rect">
            <a:avLst/>
          </a:prstGeom>
          <a:noFill/>
          <a:ln w="9525">
            <a:noFill/>
            <a:miter lim="800000"/>
            <a:headEnd/>
            <a:tailEnd/>
          </a:ln>
        </p:spPr>
      </p:pic>
      <p:pic>
        <p:nvPicPr>
          <p:cNvPr id="3202" name="Picture 130"/>
          <p:cNvPicPr>
            <a:picLocks noChangeAspect="1" noChangeArrowheads="1"/>
          </p:cNvPicPr>
          <p:nvPr/>
        </p:nvPicPr>
        <p:blipFill>
          <a:blip r:embed="rId25" cstate="print">
            <a:clrChange>
              <a:clrFrom>
                <a:srgbClr val="9382B3"/>
              </a:clrFrom>
              <a:clrTo>
                <a:srgbClr val="9382B3">
                  <a:alpha val="0"/>
                </a:srgbClr>
              </a:clrTo>
            </a:clrChange>
          </a:blip>
          <a:srcRect/>
          <a:stretch>
            <a:fillRect/>
          </a:stretch>
        </p:blipFill>
        <p:spPr bwMode="auto">
          <a:xfrm>
            <a:off x="2200275" y="2960688"/>
            <a:ext cx="428625" cy="428625"/>
          </a:xfrm>
          <a:prstGeom prst="rect">
            <a:avLst/>
          </a:prstGeom>
          <a:noFill/>
          <a:ln w="9525">
            <a:noFill/>
            <a:miter lim="800000"/>
            <a:headEnd/>
            <a:tailEnd/>
          </a:ln>
        </p:spPr>
      </p:pic>
      <p:pic>
        <p:nvPicPr>
          <p:cNvPr id="3203" name="Picture 131"/>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4127500" y="5556250"/>
            <a:ext cx="469900" cy="404813"/>
          </a:xfrm>
          <a:prstGeom prst="rect">
            <a:avLst/>
          </a:prstGeom>
          <a:noFill/>
          <a:ln w="9525">
            <a:noFill/>
            <a:miter lim="800000"/>
            <a:headEnd/>
            <a:tailEnd/>
          </a:ln>
        </p:spPr>
      </p:pic>
      <p:sp>
        <p:nvSpPr>
          <p:cNvPr id="3204" name="Rectangle 132"/>
          <p:cNvSpPr>
            <a:spLocks noChangeArrowheads="1"/>
          </p:cNvSpPr>
          <p:nvPr/>
        </p:nvSpPr>
        <p:spPr bwMode="auto">
          <a:xfrm>
            <a:off x="4837113" y="2947988"/>
            <a:ext cx="807913" cy="138499"/>
          </a:xfrm>
          <a:prstGeom prst="rect">
            <a:avLst/>
          </a:prstGeom>
          <a:noFill/>
          <a:ln w="9525">
            <a:noFill/>
            <a:miter lim="800000"/>
            <a:headEnd/>
            <a:tailEnd/>
          </a:ln>
        </p:spPr>
        <p:txBody>
          <a:bodyPr wrap="none" lIns="0" tIns="0" rIns="0" bIns="0">
            <a:spAutoFit/>
          </a:bodyPr>
          <a:lstStyle/>
          <a:p>
            <a:r>
              <a:rPr lang="en-US" sz="900" b="1"/>
              <a:t>LSU - Alexandria</a:t>
            </a:r>
            <a:endParaRPr lang="en-US" sz="2400"/>
          </a:p>
        </p:txBody>
      </p:sp>
      <p:pic>
        <p:nvPicPr>
          <p:cNvPr id="3205" name="Picture 133"/>
          <p:cNvPicPr>
            <a:picLocks noChangeAspect="1" noChangeArrowheads="1"/>
          </p:cNvPicPr>
          <p:nvPr/>
        </p:nvPicPr>
        <p:blipFill>
          <a:blip r:embed="rId27" cstate="print"/>
          <a:srcRect/>
          <a:stretch>
            <a:fillRect/>
          </a:stretch>
        </p:blipFill>
        <p:spPr bwMode="auto">
          <a:xfrm>
            <a:off x="4906963" y="2770188"/>
            <a:ext cx="735012" cy="149225"/>
          </a:xfrm>
          <a:prstGeom prst="rect">
            <a:avLst/>
          </a:prstGeom>
          <a:noFill/>
          <a:ln w="9525">
            <a:noFill/>
            <a:miter lim="800000"/>
            <a:headEnd/>
            <a:tailEnd/>
          </a:ln>
        </p:spPr>
      </p:pic>
      <p:pic>
        <p:nvPicPr>
          <p:cNvPr id="3206" name="Picture 134"/>
          <p:cNvPicPr>
            <a:picLocks noChangeAspect="1" noChangeArrowheads="1"/>
          </p:cNvPicPr>
          <p:nvPr/>
        </p:nvPicPr>
        <p:blipFill>
          <a:blip r:embed="rId28" cstate="print">
            <a:clrChange>
              <a:clrFrom>
                <a:srgbClr val="7E8081"/>
              </a:clrFrom>
              <a:clrTo>
                <a:srgbClr val="7E8081">
                  <a:alpha val="0"/>
                </a:srgbClr>
              </a:clrTo>
            </a:clrChange>
          </a:blip>
          <a:srcRect/>
          <a:stretch>
            <a:fillRect/>
          </a:stretch>
        </p:blipFill>
        <p:spPr bwMode="auto">
          <a:xfrm>
            <a:off x="1325563" y="2093913"/>
            <a:ext cx="412750" cy="412750"/>
          </a:xfrm>
          <a:prstGeom prst="rect">
            <a:avLst/>
          </a:prstGeom>
          <a:noFill/>
          <a:ln w="9525">
            <a:noFill/>
            <a:miter lim="800000"/>
            <a:headEnd/>
            <a:tailEnd/>
          </a:ln>
        </p:spPr>
      </p:pic>
      <p:sp>
        <p:nvSpPr>
          <p:cNvPr id="3207" name="Freeform 135"/>
          <p:cNvSpPr>
            <a:spLocks/>
          </p:cNvSpPr>
          <p:nvPr/>
        </p:nvSpPr>
        <p:spPr bwMode="auto">
          <a:xfrm>
            <a:off x="2455863" y="1846263"/>
            <a:ext cx="560387" cy="379412"/>
          </a:xfrm>
          <a:custGeom>
            <a:avLst/>
            <a:gdLst/>
            <a:ahLst/>
            <a:cxnLst>
              <a:cxn ang="0">
                <a:pos x="1" y="0"/>
              </a:cxn>
              <a:cxn ang="0">
                <a:pos x="68" y="45"/>
              </a:cxn>
              <a:cxn ang="0">
                <a:pos x="66" y="46"/>
              </a:cxn>
              <a:cxn ang="0">
                <a:pos x="0" y="1"/>
              </a:cxn>
              <a:cxn ang="0">
                <a:pos x="1" y="0"/>
              </a:cxn>
            </a:cxnLst>
            <a:rect l="0" t="0" r="r" b="b"/>
            <a:pathLst>
              <a:path w="68" h="46">
                <a:moveTo>
                  <a:pt x="1" y="0"/>
                </a:moveTo>
                <a:lnTo>
                  <a:pt x="68" y="45"/>
                </a:lnTo>
                <a:lnTo>
                  <a:pt x="66" y="46"/>
                </a:lnTo>
                <a:lnTo>
                  <a:pt x="0" y="1"/>
                </a:lnTo>
                <a:lnTo>
                  <a:pt x="1" y="0"/>
                </a:lnTo>
                <a:close/>
              </a:path>
            </a:pathLst>
          </a:custGeom>
          <a:solidFill>
            <a:srgbClr val="2E2C2C"/>
          </a:solidFill>
          <a:ln w="9525">
            <a:noFill/>
            <a:round/>
            <a:headEnd/>
            <a:tailEnd/>
          </a:ln>
        </p:spPr>
        <p:txBody>
          <a:bodyPr/>
          <a:lstStyle/>
          <a:p>
            <a:endParaRPr lang="en-US"/>
          </a:p>
        </p:txBody>
      </p:sp>
      <p:sp>
        <p:nvSpPr>
          <p:cNvPr id="3208" name="Freeform 136"/>
          <p:cNvSpPr>
            <a:spLocks/>
          </p:cNvSpPr>
          <p:nvPr/>
        </p:nvSpPr>
        <p:spPr bwMode="auto">
          <a:xfrm>
            <a:off x="1292225" y="2284413"/>
            <a:ext cx="1708150" cy="890587"/>
          </a:xfrm>
          <a:custGeom>
            <a:avLst/>
            <a:gdLst/>
            <a:ahLst/>
            <a:cxnLst>
              <a:cxn ang="0">
                <a:pos x="0" y="107"/>
              </a:cxn>
              <a:cxn ang="0">
                <a:pos x="206" y="0"/>
              </a:cxn>
              <a:cxn ang="0">
                <a:pos x="207" y="2"/>
              </a:cxn>
              <a:cxn ang="0">
                <a:pos x="1" y="108"/>
              </a:cxn>
              <a:cxn ang="0">
                <a:pos x="0" y="107"/>
              </a:cxn>
            </a:cxnLst>
            <a:rect l="0" t="0" r="r" b="b"/>
            <a:pathLst>
              <a:path w="207" h="108">
                <a:moveTo>
                  <a:pt x="0" y="107"/>
                </a:moveTo>
                <a:lnTo>
                  <a:pt x="206" y="0"/>
                </a:lnTo>
                <a:lnTo>
                  <a:pt x="207" y="2"/>
                </a:lnTo>
                <a:lnTo>
                  <a:pt x="1" y="108"/>
                </a:lnTo>
                <a:lnTo>
                  <a:pt x="0" y="107"/>
                </a:lnTo>
                <a:close/>
              </a:path>
            </a:pathLst>
          </a:custGeom>
          <a:solidFill>
            <a:srgbClr val="2E2C2C"/>
          </a:solidFill>
          <a:ln w="9525">
            <a:noFill/>
            <a:round/>
            <a:headEnd/>
            <a:tailEnd/>
          </a:ln>
        </p:spPr>
        <p:txBody>
          <a:bodyPr/>
          <a:lstStyle/>
          <a:p>
            <a:endParaRPr lang="en-US"/>
          </a:p>
        </p:txBody>
      </p:sp>
      <p:sp>
        <p:nvSpPr>
          <p:cNvPr id="3209" name="Freeform 137"/>
          <p:cNvSpPr>
            <a:spLocks/>
          </p:cNvSpPr>
          <p:nvPr/>
        </p:nvSpPr>
        <p:spPr bwMode="auto">
          <a:xfrm>
            <a:off x="5518150" y="4214813"/>
            <a:ext cx="2252663" cy="503237"/>
          </a:xfrm>
          <a:custGeom>
            <a:avLst/>
            <a:gdLst/>
            <a:ahLst/>
            <a:cxnLst>
              <a:cxn ang="0">
                <a:pos x="273" y="61"/>
              </a:cxn>
              <a:cxn ang="0">
                <a:pos x="0" y="2"/>
              </a:cxn>
              <a:cxn ang="0">
                <a:pos x="0" y="0"/>
              </a:cxn>
              <a:cxn ang="0">
                <a:pos x="273" y="59"/>
              </a:cxn>
              <a:cxn ang="0">
                <a:pos x="273" y="61"/>
              </a:cxn>
            </a:cxnLst>
            <a:rect l="0" t="0" r="r" b="b"/>
            <a:pathLst>
              <a:path w="273" h="61">
                <a:moveTo>
                  <a:pt x="273" y="61"/>
                </a:moveTo>
                <a:lnTo>
                  <a:pt x="0" y="2"/>
                </a:lnTo>
                <a:lnTo>
                  <a:pt x="0" y="0"/>
                </a:lnTo>
                <a:lnTo>
                  <a:pt x="273" y="59"/>
                </a:lnTo>
                <a:lnTo>
                  <a:pt x="273" y="61"/>
                </a:lnTo>
                <a:close/>
              </a:path>
            </a:pathLst>
          </a:custGeom>
          <a:solidFill>
            <a:srgbClr val="2E2C2C"/>
          </a:solidFill>
          <a:ln w="9525">
            <a:noFill/>
            <a:round/>
            <a:headEnd/>
            <a:tailEnd/>
          </a:ln>
        </p:spPr>
        <p:txBody>
          <a:bodyPr/>
          <a:lstStyle/>
          <a:p>
            <a:endParaRPr lang="en-US"/>
          </a:p>
        </p:txBody>
      </p:sp>
      <p:sp>
        <p:nvSpPr>
          <p:cNvPr id="3210" name="Freeform 138"/>
          <p:cNvSpPr>
            <a:spLocks/>
          </p:cNvSpPr>
          <p:nvPr/>
        </p:nvSpPr>
        <p:spPr bwMode="auto">
          <a:xfrm>
            <a:off x="5410200" y="4248150"/>
            <a:ext cx="1411288" cy="768350"/>
          </a:xfrm>
          <a:custGeom>
            <a:avLst/>
            <a:gdLst/>
            <a:ahLst/>
            <a:cxnLst>
              <a:cxn ang="0">
                <a:pos x="170" y="93"/>
              </a:cxn>
              <a:cxn ang="0">
                <a:pos x="0" y="2"/>
              </a:cxn>
              <a:cxn ang="0">
                <a:pos x="1" y="0"/>
              </a:cxn>
              <a:cxn ang="0">
                <a:pos x="171" y="92"/>
              </a:cxn>
              <a:cxn ang="0">
                <a:pos x="170" y="93"/>
              </a:cxn>
            </a:cxnLst>
            <a:rect l="0" t="0" r="r" b="b"/>
            <a:pathLst>
              <a:path w="171" h="93">
                <a:moveTo>
                  <a:pt x="170" y="93"/>
                </a:moveTo>
                <a:lnTo>
                  <a:pt x="0" y="2"/>
                </a:lnTo>
                <a:lnTo>
                  <a:pt x="1" y="0"/>
                </a:lnTo>
                <a:lnTo>
                  <a:pt x="171" y="92"/>
                </a:lnTo>
                <a:lnTo>
                  <a:pt x="170" y="93"/>
                </a:lnTo>
                <a:close/>
              </a:path>
            </a:pathLst>
          </a:custGeom>
          <a:solidFill>
            <a:srgbClr val="2E2C2C"/>
          </a:solidFill>
          <a:ln w="9525">
            <a:noFill/>
            <a:round/>
            <a:headEnd/>
            <a:tailEnd/>
          </a:ln>
        </p:spPr>
        <p:txBody>
          <a:bodyPr/>
          <a:lstStyle/>
          <a:p>
            <a:endParaRPr lang="en-US"/>
          </a:p>
        </p:txBody>
      </p:sp>
      <p:sp>
        <p:nvSpPr>
          <p:cNvPr id="3211" name="Freeform 139"/>
          <p:cNvSpPr>
            <a:spLocks/>
          </p:cNvSpPr>
          <p:nvPr/>
        </p:nvSpPr>
        <p:spPr bwMode="auto">
          <a:xfrm>
            <a:off x="4424363" y="4603750"/>
            <a:ext cx="606425" cy="912813"/>
          </a:xfrm>
          <a:custGeom>
            <a:avLst/>
            <a:gdLst/>
            <a:ahLst/>
            <a:cxnLst>
              <a:cxn ang="0">
                <a:pos x="0" y="105"/>
              </a:cxn>
              <a:cxn ang="0">
                <a:pos x="80" y="0"/>
              </a:cxn>
              <a:cxn ang="0">
                <a:pos x="81" y="1"/>
              </a:cxn>
              <a:cxn ang="0">
                <a:pos x="2" y="106"/>
              </a:cxn>
              <a:cxn ang="0">
                <a:pos x="0" y="105"/>
              </a:cxn>
            </a:cxnLst>
            <a:rect l="0" t="0" r="r" b="b"/>
            <a:pathLst>
              <a:path w="81" h="106">
                <a:moveTo>
                  <a:pt x="0" y="105"/>
                </a:moveTo>
                <a:lnTo>
                  <a:pt x="80" y="0"/>
                </a:lnTo>
                <a:lnTo>
                  <a:pt x="81" y="1"/>
                </a:lnTo>
                <a:lnTo>
                  <a:pt x="2" y="106"/>
                </a:lnTo>
                <a:lnTo>
                  <a:pt x="0" y="105"/>
                </a:lnTo>
                <a:close/>
              </a:path>
            </a:pathLst>
          </a:custGeom>
          <a:solidFill>
            <a:srgbClr val="2E2C2C"/>
          </a:solidFill>
          <a:ln w="9525">
            <a:noFill/>
            <a:round/>
            <a:headEnd/>
            <a:tailEnd/>
          </a:ln>
        </p:spPr>
        <p:txBody>
          <a:bodyPr/>
          <a:lstStyle/>
          <a:p>
            <a:endParaRPr lang="en-US"/>
          </a:p>
        </p:txBody>
      </p:sp>
      <p:sp>
        <p:nvSpPr>
          <p:cNvPr id="3212" name="Freeform 140"/>
          <p:cNvSpPr>
            <a:spLocks/>
          </p:cNvSpPr>
          <p:nvPr/>
        </p:nvSpPr>
        <p:spPr bwMode="auto">
          <a:xfrm>
            <a:off x="1803400" y="4017963"/>
            <a:ext cx="1485900" cy="279400"/>
          </a:xfrm>
          <a:custGeom>
            <a:avLst/>
            <a:gdLst/>
            <a:ahLst/>
            <a:cxnLst>
              <a:cxn ang="0">
                <a:pos x="0" y="32"/>
              </a:cxn>
              <a:cxn ang="0">
                <a:pos x="180" y="0"/>
              </a:cxn>
              <a:cxn ang="0">
                <a:pos x="180" y="2"/>
              </a:cxn>
              <a:cxn ang="0">
                <a:pos x="0" y="34"/>
              </a:cxn>
              <a:cxn ang="0">
                <a:pos x="0" y="32"/>
              </a:cxn>
            </a:cxnLst>
            <a:rect l="0" t="0" r="r" b="b"/>
            <a:pathLst>
              <a:path w="180" h="34">
                <a:moveTo>
                  <a:pt x="0" y="32"/>
                </a:moveTo>
                <a:lnTo>
                  <a:pt x="180" y="0"/>
                </a:lnTo>
                <a:lnTo>
                  <a:pt x="180" y="2"/>
                </a:lnTo>
                <a:lnTo>
                  <a:pt x="0" y="34"/>
                </a:lnTo>
                <a:lnTo>
                  <a:pt x="0" y="32"/>
                </a:lnTo>
                <a:close/>
              </a:path>
            </a:pathLst>
          </a:custGeom>
          <a:solidFill>
            <a:srgbClr val="2E2C2C"/>
          </a:solidFill>
          <a:ln w="9525">
            <a:noFill/>
            <a:round/>
            <a:headEnd/>
            <a:tailEnd/>
          </a:ln>
        </p:spPr>
        <p:txBody>
          <a:bodyPr/>
          <a:lstStyle/>
          <a:p>
            <a:endParaRPr lang="en-US"/>
          </a:p>
        </p:txBody>
      </p:sp>
      <p:pic>
        <p:nvPicPr>
          <p:cNvPr id="3213" name="Picture 141"/>
          <p:cNvPicPr>
            <a:picLocks noChangeAspect="1" noChangeArrowheads="1"/>
          </p:cNvPicPr>
          <p:nvPr/>
        </p:nvPicPr>
        <p:blipFill>
          <a:blip r:embed="rId29" cstate="print"/>
          <a:srcRect/>
          <a:stretch>
            <a:fillRect/>
          </a:stretch>
        </p:blipFill>
        <p:spPr bwMode="auto">
          <a:xfrm>
            <a:off x="6292850" y="5584825"/>
            <a:ext cx="536575" cy="223838"/>
          </a:xfrm>
          <a:prstGeom prst="rect">
            <a:avLst/>
          </a:prstGeom>
          <a:noFill/>
          <a:ln w="9525">
            <a:noFill/>
            <a:miter lim="800000"/>
            <a:headEnd/>
            <a:tailEnd/>
          </a:ln>
        </p:spPr>
      </p:pic>
      <p:sp>
        <p:nvSpPr>
          <p:cNvPr id="3214" name="Rectangle 142"/>
          <p:cNvSpPr>
            <a:spLocks noChangeArrowheads="1"/>
          </p:cNvSpPr>
          <p:nvPr/>
        </p:nvSpPr>
        <p:spPr bwMode="auto">
          <a:xfrm>
            <a:off x="6064250" y="5818188"/>
            <a:ext cx="878446" cy="123111"/>
          </a:xfrm>
          <a:prstGeom prst="rect">
            <a:avLst/>
          </a:prstGeom>
          <a:noFill/>
          <a:ln w="9525">
            <a:noFill/>
            <a:miter lim="800000"/>
            <a:headEnd/>
            <a:tailEnd/>
          </a:ln>
        </p:spPr>
        <p:txBody>
          <a:bodyPr wrap="none" lIns="0" tIns="0" rIns="0" bIns="0">
            <a:spAutoFit/>
          </a:bodyPr>
          <a:lstStyle/>
          <a:p>
            <a:r>
              <a:rPr lang="en-US" sz="800" b="1"/>
              <a:t>Southern University</a:t>
            </a:r>
            <a:endParaRPr lang="en-US" sz="2400"/>
          </a:p>
        </p:txBody>
      </p:sp>
      <p:pic>
        <p:nvPicPr>
          <p:cNvPr id="3215" name="Picture 143" descr="alumni-logo_88x110"/>
          <p:cNvPicPr>
            <a:picLocks noChangeAspect="1" noChangeArrowheads="1"/>
          </p:cNvPicPr>
          <p:nvPr/>
        </p:nvPicPr>
        <p:blipFill>
          <a:blip r:embed="rId30" cstate="print"/>
          <a:srcRect/>
          <a:stretch>
            <a:fillRect/>
          </a:stretch>
        </p:blipFill>
        <p:spPr bwMode="auto">
          <a:xfrm>
            <a:off x="2119313" y="4595813"/>
            <a:ext cx="454025" cy="566737"/>
          </a:xfrm>
          <a:prstGeom prst="rect">
            <a:avLst/>
          </a:prstGeom>
          <a:noFill/>
        </p:spPr>
      </p:pic>
      <p:pic>
        <p:nvPicPr>
          <p:cNvPr id="3153" name="Picture 81"/>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6019800" y="2057400"/>
            <a:ext cx="560387" cy="371475"/>
          </a:xfrm>
          <a:prstGeom prst="rect">
            <a:avLst/>
          </a:prstGeom>
          <a:noFill/>
          <a:ln w="9525">
            <a:noFill/>
            <a:miter lim="800000"/>
            <a:headEnd/>
            <a:tailEnd/>
          </a:ln>
        </p:spPr>
      </p:pic>
      <p:sp>
        <p:nvSpPr>
          <p:cNvPr id="144" name="Rectangle 143"/>
          <p:cNvSpPr/>
          <p:nvPr/>
        </p:nvSpPr>
        <p:spPr>
          <a:xfrm>
            <a:off x="0" y="228600"/>
            <a:ext cx="9144000" cy="584775"/>
          </a:xfrm>
          <a:prstGeom prst="rect">
            <a:avLst/>
          </a:prstGeom>
        </p:spPr>
        <p:txBody>
          <a:bodyPr wrap="square">
            <a:spAutoFit/>
          </a:bodyPr>
          <a:lstStyle/>
          <a:p>
            <a:pPr algn="ctr"/>
            <a:r>
              <a:rPr lang="en-US" sz="3200" b="1" dirty="0" smtClean="0"/>
              <a:t>Louisiana’s Public Colleges and Universities </a:t>
            </a:r>
            <a:endParaRPr lang="en-US" sz="32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343400" cy="1143000"/>
          </a:xfrm>
        </p:spPr>
        <p:txBody>
          <a:bodyPr>
            <a:normAutofit fontScale="90000"/>
          </a:bodyPr>
          <a:lstStyle/>
          <a:p>
            <a:r>
              <a:rPr lang="en-US" b="1" dirty="0" smtClean="0">
                <a:solidFill>
                  <a:srgbClr val="0070C0"/>
                </a:solidFill>
              </a:rPr>
              <a:t>Top 25 Cities for College Graduates </a:t>
            </a:r>
            <a:endParaRPr lang="en-US" b="1" dirty="0">
              <a:solidFill>
                <a:srgbClr val="0070C0"/>
              </a:solidFill>
            </a:endParaRPr>
          </a:p>
        </p:txBody>
      </p:sp>
      <p:sp>
        <p:nvSpPr>
          <p:cNvPr id="3" name="Content Placeholder 2"/>
          <p:cNvSpPr>
            <a:spLocks noGrp="1"/>
          </p:cNvSpPr>
          <p:nvPr>
            <p:ph idx="1"/>
          </p:nvPr>
        </p:nvSpPr>
        <p:spPr>
          <a:xfrm>
            <a:off x="4495800" y="152400"/>
            <a:ext cx="3352800" cy="5638800"/>
          </a:xfrm>
        </p:spPr>
        <p:txBody>
          <a:bodyPr>
            <a:noAutofit/>
          </a:bodyPr>
          <a:lstStyle/>
          <a:p>
            <a:pPr marL="514350" lvl="0" indent="-514350">
              <a:lnSpc>
                <a:spcPts val="1600"/>
              </a:lnSpc>
              <a:buFont typeface="+mj-lt"/>
              <a:buAutoNum type="arabicPeriod"/>
            </a:pPr>
            <a:r>
              <a:rPr lang="en-US" sz="2000" b="1" dirty="0" smtClean="0"/>
              <a:t>Fayetteville, NC</a:t>
            </a:r>
          </a:p>
          <a:p>
            <a:pPr marL="514350" lvl="0" indent="-514350">
              <a:lnSpc>
                <a:spcPts val="1600"/>
              </a:lnSpc>
              <a:buFont typeface="+mj-lt"/>
              <a:buAutoNum type="arabicPeriod"/>
            </a:pPr>
            <a:r>
              <a:rPr lang="en-US" sz="2000" b="1" dirty="0" smtClean="0"/>
              <a:t>Omaha, Neb.</a:t>
            </a:r>
          </a:p>
          <a:p>
            <a:pPr marL="514350" lvl="0" indent="-514350">
              <a:lnSpc>
                <a:spcPts val="1600"/>
              </a:lnSpc>
              <a:buFont typeface="+mj-lt"/>
              <a:buAutoNum type="arabicPeriod"/>
            </a:pPr>
            <a:r>
              <a:rPr lang="en-US" sz="2000" b="1" dirty="0" smtClean="0"/>
              <a:t>Oklahoma City, OK</a:t>
            </a:r>
          </a:p>
          <a:p>
            <a:pPr marL="514350" lvl="0" indent="-514350">
              <a:lnSpc>
                <a:spcPts val="1600"/>
              </a:lnSpc>
              <a:buFont typeface="+mj-lt"/>
              <a:buAutoNum type="arabicPeriod"/>
            </a:pPr>
            <a:r>
              <a:rPr lang="en-US" sz="2000" b="1" dirty="0" smtClean="0"/>
              <a:t>Austin, TX</a:t>
            </a:r>
          </a:p>
          <a:p>
            <a:pPr marL="514350" lvl="0" indent="-514350">
              <a:lnSpc>
                <a:spcPts val="1600"/>
              </a:lnSpc>
              <a:buFont typeface="+mj-lt"/>
              <a:buAutoNum type="arabicPeriod"/>
            </a:pPr>
            <a:r>
              <a:rPr lang="en-US" sz="2000" b="1" dirty="0" smtClean="0"/>
              <a:t>Houston, TX</a:t>
            </a:r>
          </a:p>
          <a:p>
            <a:pPr marL="514350" lvl="0" indent="-514350">
              <a:lnSpc>
                <a:spcPts val="1600"/>
              </a:lnSpc>
              <a:buFont typeface="+mj-lt"/>
              <a:buAutoNum type="arabicPeriod"/>
            </a:pPr>
            <a:r>
              <a:rPr lang="en-US" sz="2000" b="1" dirty="0" smtClean="0"/>
              <a:t>Lexington, KY</a:t>
            </a:r>
          </a:p>
          <a:p>
            <a:pPr marL="514350" lvl="0" indent="-514350">
              <a:lnSpc>
                <a:spcPts val="1600"/>
              </a:lnSpc>
              <a:buFont typeface="+mj-lt"/>
              <a:buAutoNum type="arabicPeriod"/>
            </a:pPr>
            <a:r>
              <a:rPr lang="en-US" sz="2000" b="1" dirty="0" smtClean="0"/>
              <a:t>Durham, NC</a:t>
            </a:r>
          </a:p>
          <a:p>
            <a:pPr marL="514350" lvl="0" indent="-514350">
              <a:lnSpc>
                <a:spcPts val="1600"/>
              </a:lnSpc>
              <a:buFont typeface="+mj-lt"/>
              <a:buAutoNum type="arabicPeriod"/>
            </a:pPr>
            <a:r>
              <a:rPr lang="en-US" sz="2000" b="1" dirty="0" smtClean="0"/>
              <a:t>Dallas, TX</a:t>
            </a:r>
          </a:p>
          <a:p>
            <a:pPr marL="514350" lvl="0" indent="-514350">
              <a:lnSpc>
                <a:spcPts val="1600"/>
              </a:lnSpc>
              <a:buFont typeface="+mj-lt"/>
              <a:buAutoNum type="arabicPeriod"/>
            </a:pPr>
            <a:r>
              <a:rPr lang="en-US" sz="2000" b="1" dirty="0" smtClean="0"/>
              <a:t>Tulsa, OK</a:t>
            </a:r>
          </a:p>
          <a:p>
            <a:pPr marL="514350" lvl="0" indent="-514350">
              <a:lnSpc>
                <a:spcPts val="1600"/>
              </a:lnSpc>
              <a:buFont typeface="+mj-lt"/>
              <a:buAutoNum type="arabicPeriod"/>
            </a:pPr>
            <a:r>
              <a:rPr lang="en-US" sz="2000" b="1" dirty="0" smtClean="0"/>
              <a:t>Little Rock, AR</a:t>
            </a:r>
          </a:p>
          <a:p>
            <a:pPr marL="514350" lvl="0" indent="-514350">
              <a:lnSpc>
                <a:spcPts val="1600"/>
              </a:lnSpc>
              <a:buFont typeface="+mj-lt"/>
              <a:buAutoNum type="arabicPeriod"/>
            </a:pPr>
            <a:r>
              <a:rPr lang="en-US" sz="2000" b="1" dirty="0" smtClean="0"/>
              <a:t>Savannah, GA</a:t>
            </a:r>
          </a:p>
          <a:p>
            <a:pPr marL="514350" lvl="0" indent="-514350">
              <a:lnSpc>
                <a:spcPts val="1600"/>
              </a:lnSpc>
              <a:buFont typeface="+mj-lt"/>
              <a:buAutoNum type="arabicPeriod"/>
            </a:pPr>
            <a:r>
              <a:rPr lang="en-US" sz="2000" b="1" dirty="0" smtClean="0"/>
              <a:t>Washington D.C.</a:t>
            </a:r>
          </a:p>
          <a:p>
            <a:pPr marL="514350" lvl="0" indent="-514350">
              <a:lnSpc>
                <a:spcPts val="1600"/>
              </a:lnSpc>
              <a:buFont typeface="+mj-lt"/>
              <a:buAutoNum type="arabicPeriod"/>
            </a:pPr>
            <a:r>
              <a:rPr lang="en-US" sz="2000" b="1" dirty="0" smtClean="0"/>
              <a:t>Boston, MA</a:t>
            </a:r>
          </a:p>
          <a:p>
            <a:pPr marL="514350" lvl="0" indent="-514350">
              <a:lnSpc>
                <a:spcPts val="1600"/>
              </a:lnSpc>
              <a:buFont typeface="+mj-lt"/>
              <a:buAutoNum type="arabicPeriod"/>
            </a:pPr>
            <a:r>
              <a:rPr lang="en-US" sz="2000" b="1" dirty="0" smtClean="0"/>
              <a:t>Corpus Christi, TX</a:t>
            </a:r>
          </a:p>
          <a:p>
            <a:pPr marL="514350" lvl="0" indent="-514350">
              <a:lnSpc>
                <a:spcPts val="1600"/>
              </a:lnSpc>
              <a:buFont typeface="+mj-lt"/>
              <a:buAutoNum type="arabicPeriod"/>
            </a:pPr>
            <a:r>
              <a:rPr lang="en-US" sz="2000" b="1" dirty="0" smtClean="0">
                <a:solidFill>
                  <a:srgbClr val="FF0000"/>
                </a:solidFill>
              </a:rPr>
              <a:t>Baton Rouge, LA</a:t>
            </a:r>
          </a:p>
          <a:p>
            <a:pPr marL="514350" lvl="0" indent="-514350">
              <a:lnSpc>
                <a:spcPts val="1600"/>
              </a:lnSpc>
              <a:buFont typeface="+mj-lt"/>
              <a:buAutoNum type="arabicPeriod"/>
            </a:pPr>
            <a:r>
              <a:rPr lang="en-US" sz="2000" b="1" dirty="0" smtClean="0">
                <a:solidFill>
                  <a:srgbClr val="FF0000"/>
                </a:solidFill>
              </a:rPr>
              <a:t>New Orleans, LA</a:t>
            </a:r>
          </a:p>
          <a:p>
            <a:pPr marL="514350" lvl="0" indent="-514350">
              <a:lnSpc>
                <a:spcPts val="1600"/>
              </a:lnSpc>
              <a:buFont typeface="+mj-lt"/>
              <a:buAutoNum type="arabicPeriod"/>
            </a:pPr>
            <a:r>
              <a:rPr lang="en-US" sz="2000" b="1" dirty="0" smtClean="0"/>
              <a:t>Des Moines, Iowa</a:t>
            </a:r>
          </a:p>
          <a:p>
            <a:pPr marL="514350" lvl="0" indent="-514350">
              <a:lnSpc>
                <a:spcPts val="1600"/>
              </a:lnSpc>
              <a:buFont typeface="+mj-lt"/>
              <a:buAutoNum type="arabicPeriod"/>
            </a:pPr>
            <a:r>
              <a:rPr lang="en-US" sz="2000" b="1" dirty="0" smtClean="0"/>
              <a:t>Columbus, OH</a:t>
            </a:r>
          </a:p>
          <a:p>
            <a:pPr marL="514350" lvl="0" indent="-514350">
              <a:lnSpc>
                <a:spcPts val="1600"/>
              </a:lnSpc>
              <a:buFont typeface="+mj-lt"/>
              <a:buAutoNum type="arabicPeriod"/>
            </a:pPr>
            <a:r>
              <a:rPr lang="en-US" sz="2000" b="1" dirty="0" smtClean="0"/>
              <a:t>Stanford, Conn.</a:t>
            </a:r>
          </a:p>
          <a:p>
            <a:pPr marL="514350" lvl="0" indent="-514350">
              <a:lnSpc>
                <a:spcPts val="1600"/>
              </a:lnSpc>
              <a:buFont typeface="+mj-lt"/>
              <a:buAutoNum type="arabicPeriod"/>
            </a:pPr>
            <a:r>
              <a:rPr lang="en-US" sz="2000" b="1" dirty="0" smtClean="0">
                <a:solidFill>
                  <a:srgbClr val="FF0000"/>
                </a:solidFill>
              </a:rPr>
              <a:t>Shreveport, LA</a:t>
            </a:r>
          </a:p>
          <a:p>
            <a:pPr marL="514350" lvl="0" indent="-514350">
              <a:lnSpc>
                <a:spcPts val="1600"/>
              </a:lnSpc>
              <a:buFont typeface="+mj-lt"/>
              <a:buAutoNum type="arabicPeriod"/>
            </a:pPr>
            <a:r>
              <a:rPr lang="en-US" sz="2000" b="1" dirty="0" smtClean="0"/>
              <a:t>Seattle, WA</a:t>
            </a:r>
          </a:p>
          <a:p>
            <a:pPr marL="514350" lvl="0" indent="-514350">
              <a:lnSpc>
                <a:spcPts val="1600"/>
              </a:lnSpc>
              <a:buFont typeface="+mj-lt"/>
              <a:buAutoNum type="arabicPeriod"/>
            </a:pPr>
            <a:r>
              <a:rPr lang="en-US" sz="2000" b="1" dirty="0" smtClean="0"/>
              <a:t>Albany, NY</a:t>
            </a:r>
          </a:p>
          <a:p>
            <a:pPr marL="514350" lvl="0" indent="-514350">
              <a:lnSpc>
                <a:spcPts val="1600"/>
              </a:lnSpc>
              <a:buFont typeface="+mj-lt"/>
              <a:buAutoNum type="arabicPeriod"/>
            </a:pPr>
            <a:r>
              <a:rPr lang="en-US" sz="2000" b="1" dirty="0" smtClean="0"/>
              <a:t>San Antonio, TX</a:t>
            </a:r>
          </a:p>
          <a:p>
            <a:pPr marL="514350" lvl="0" indent="-514350">
              <a:lnSpc>
                <a:spcPts val="1600"/>
              </a:lnSpc>
              <a:buFont typeface="+mj-lt"/>
              <a:buAutoNum type="arabicPeriod"/>
            </a:pPr>
            <a:r>
              <a:rPr lang="en-US" sz="2000" b="1" dirty="0" smtClean="0"/>
              <a:t>Kalamazoo, Michigan</a:t>
            </a:r>
          </a:p>
          <a:p>
            <a:pPr marL="514350" lvl="0" indent="-514350">
              <a:lnSpc>
                <a:spcPts val="1600"/>
              </a:lnSpc>
              <a:buFont typeface="+mj-lt"/>
              <a:buAutoNum type="arabicPeriod"/>
            </a:pPr>
            <a:r>
              <a:rPr lang="en-US" sz="2000" b="1" dirty="0" smtClean="0"/>
              <a:t>Honolulu, Hawaii</a:t>
            </a:r>
          </a:p>
        </p:txBody>
      </p:sp>
      <p:pic>
        <p:nvPicPr>
          <p:cNvPr id="25602" name="Picture 2" descr="C:\Users\Jim.Purcell\AppData\Local\Microsoft\Windows\Temporary Internet Files\Content.Outlook\U6OLNFSE\BestcitiesforgradsBR.jpg"/>
          <p:cNvPicPr>
            <a:picLocks noChangeAspect="1" noChangeArrowheads="1"/>
          </p:cNvPicPr>
          <p:nvPr/>
        </p:nvPicPr>
        <p:blipFill>
          <a:blip r:embed="rId2" cstate="print"/>
          <a:srcRect/>
          <a:stretch>
            <a:fillRect/>
          </a:stretch>
        </p:blipFill>
        <p:spPr bwMode="auto">
          <a:xfrm>
            <a:off x="914400" y="1600201"/>
            <a:ext cx="2392124" cy="1676400"/>
          </a:xfrm>
          <a:prstGeom prst="rect">
            <a:avLst/>
          </a:prstGeom>
          <a:noFill/>
        </p:spPr>
      </p:pic>
      <p:pic>
        <p:nvPicPr>
          <p:cNvPr id="25603" name="Picture 3" descr="C:\Users\Jim.Purcell\AppData\Local\Microsoft\Windows\Temporary Internet Files\Content.Outlook\U6OLNFSE\BestcitiesforgradsNO.jpg"/>
          <p:cNvPicPr>
            <a:picLocks noChangeAspect="1" noChangeArrowheads="1"/>
          </p:cNvPicPr>
          <p:nvPr/>
        </p:nvPicPr>
        <p:blipFill>
          <a:blip r:embed="rId3" cstate="print"/>
          <a:srcRect/>
          <a:stretch>
            <a:fillRect/>
          </a:stretch>
        </p:blipFill>
        <p:spPr bwMode="auto">
          <a:xfrm>
            <a:off x="914400" y="3391650"/>
            <a:ext cx="2381250" cy="1668780"/>
          </a:xfrm>
          <a:prstGeom prst="rect">
            <a:avLst/>
          </a:prstGeom>
          <a:noFill/>
        </p:spPr>
      </p:pic>
      <p:pic>
        <p:nvPicPr>
          <p:cNvPr id="25604" name="Picture 4" descr="C:\Users\Jim.Purcell\AppData\Local\Microsoft\Windows\Temporary Internet Files\Content.Outlook\U6OLNFSE\BestcitiesforgradsShreve.jpg"/>
          <p:cNvPicPr>
            <a:picLocks noChangeAspect="1" noChangeArrowheads="1"/>
          </p:cNvPicPr>
          <p:nvPr/>
        </p:nvPicPr>
        <p:blipFill>
          <a:blip r:embed="rId4" cstate="print"/>
          <a:srcRect/>
          <a:stretch>
            <a:fillRect/>
          </a:stretch>
        </p:blipFill>
        <p:spPr bwMode="auto">
          <a:xfrm>
            <a:off x="838200" y="5149168"/>
            <a:ext cx="2438400" cy="1708831"/>
          </a:xfrm>
          <a:prstGeom prst="rect">
            <a:avLst/>
          </a:prstGeom>
          <a:noFill/>
        </p:spPr>
      </p:pic>
      <p:sp>
        <p:nvSpPr>
          <p:cNvPr id="7" name="Rectangle 6"/>
          <p:cNvSpPr/>
          <p:nvPr/>
        </p:nvSpPr>
        <p:spPr>
          <a:xfrm>
            <a:off x="7162800" y="0"/>
            <a:ext cx="1981200" cy="830997"/>
          </a:xfrm>
          <a:prstGeom prst="rect">
            <a:avLst/>
          </a:prstGeom>
        </p:spPr>
        <p:txBody>
          <a:bodyPr wrap="square">
            <a:spAutoFit/>
          </a:bodyPr>
          <a:lstStyle/>
          <a:p>
            <a:r>
              <a:rPr lang="en-US" sz="1600" dirty="0" smtClean="0"/>
              <a:t>compiled by </a:t>
            </a:r>
            <a:r>
              <a:rPr lang="en-US" sz="1600" i="1" dirty="0" smtClean="0"/>
              <a:t>The Daily Beast</a:t>
            </a:r>
            <a:r>
              <a:rPr lang="en-US" sz="1600" dirty="0" smtClean="0"/>
              <a:t> published by Newsweek. </a:t>
            </a:r>
            <a:endParaRPr lang="en-US" sz="1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14400" y="1371600"/>
            <a:ext cx="5638800" cy="4617464"/>
          </a:xfrm>
          <a:prstGeom prst="rect">
            <a:avLst/>
          </a:prstGeom>
          <a:noFill/>
          <a:ln w="9525">
            <a:noFill/>
            <a:miter lim="800000"/>
            <a:headEnd/>
            <a:tailEnd/>
          </a:ln>
        </p:spPr>
      </p:pic>
      <p:graphicFrame>
        <p:nvGraphicFramePr>
          <p:cNvPr id="4" name="Table 3"/>
          <p:cNvGraphicFramePr>
            <a:graphicFrameLocks noGrp="1"/>
          </p:cNvGraphicFramePr>
          <p:nvPr/>
        </p:nvGraphicFramePr>
        <p:xfrm>
          <a:off x="6629400" y="3276600"/>
          <a:ext cx="2514600" cy="1143000"/>
        </p:xfrm>
        <a:graphic>
          <a:graphicData uri="http://schemas.openxmlformats.org/drawingml/2006/table">
            <a:tbl>
              <a:tblPr firstRow="1" bandRow="1">
                <a:tableStyleId>{5940675A-B579-460E-94D1-54222C63F5DA}</a:tableStyleId>
              </a:tblPr>
              <a:tblGrid>
                <a:gridCol w="914400"/>
                <a:gridCol w="1600200"/>
              </a:tblGrid>
              <a:tr h="381000">
                <a:tc>
                  <a:txBody>
                    <a:bodyPr/>
                    <a:lstStyle/>
                    <a:p>
                      <a:endParaRPr lang="en-US" dirty="0"/>
                    </a:p>
                  </a:txBody>
                  <a:tcP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20.0% - 32.2%</a:t>
                      </a:r>
                      <a:endParaRPr lang="en-US"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endParaRPr lang="en-US" dirty="0"/>
                    </a:p>
                  </a:txBody>
                  <a:tcP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12.0% - 19.9%</a:t>
                      </a:r>
                      <a:endParaRPr lang="en-US"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endParaRPr lang="en-US" dirty="0"/>
                    </a:p>
                  </a:txBody>
                  <a:tcP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8.3%- 11.9% </a:t>
                      </a:r>
                      <a:endParaRPr lang="en-US"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6553200" y="3276600"/>
            <a:ext cx="838200" cy="369332"/>
          </a:xfrm>
          <a:prstGeom prst="rect">
            <a:avLst/>
          </a:prstGeom>
          <a:solidFill>
            <a:srgbClr val="1E8A00"/>
          </a:solidFill>
          <a:ln>
            <a:solidFill>
              <a:schemeClr val="tx1"/>
            </a:solidFill>
          </a:ln>
        </p:spPr>
        <p:txBody>
          <a:bodyPr wrap="square" rtlCol="0">
            <a:spAutoFit/>
          </a:bodyPr>
          <a:lstStyle/>
          <a:p>
            <a:endParaRPr lang="en-US" dirty="0"/>
          </a:p>
        </p:txBody>
      </p:sp>
      <p:sp>
        <p:nvSpPr>
          <p:cNvPr id="6" name="TextBox 5"/>
          <p:cNvSpPr txBox="1"/>
          <p:nvPr/>
        </p:nvSpPr>
        <p:spPr>
          <a:xfrm>
            <a:off x="6553200" y="3657600"/>
            <a:ext cx="838200" cy="369332"/>
          </a:xfrm>
          <a:prstGeom prst="rect">
            <a:avLst/>
          </a:prstGeom>
          <a:solidFill>
            <a:srgbClr val="BBFFBB"/>
          </a:solidFill>
          <a:ln>
            <a:solidFill>
              <a:schemeClr val="tx1"/>
            </a:solidFill>
          </a:ln>
        </p:spPr>
        <p:txBody>
          <a:bodyPr wrap="square" rtlCol="0">
            <a:spAutoFit/>
          </a:bodyPr>
          <a:lstStyle/>
          <a:p>
            <a:endParaRPr lang="en-US" dirty="0"/>
          </a:p>
        </p:txBody>
      </p:sp>
      <p:sp>
        <p:nvSpPr>
          <p:cNvPr id="7" name="TextBox 6"/>
          <p:cNvSpPr txBox="1"/>
          <p:nvPr/>
        </p:nvSpPr>
        <p:spPr>
          <a:xfrm>
            <a:off x="6553200" y="4038600"/>
            <a:ext cx="838200" cy="369332"/>
          </a:xfrm>
          <a:prstGeom prst="rect">
            <a:avLst/>
          </a:prstGeom>
          <a:solidFill>
            <a:srgbClr val="F2FFF2"/>
          </a:solidFill>
          <a:ln>
            <a:solidFill>
              <a:schemeClr val="tx1"/>
            </a:solidFill>
          </a:ln>
        </p:spPr>
        <p:txBody>
          <a:bodyPr wrap="square" rtlCol="0">
            <a:spAutoFit/>
          </a:bodyPr>
          <a:lstStyle/>
          <a:p>
            <a:endParaRPr lang="en-US" dirty="0"/>
          </a:p>
        </p:txBody>
      </p:sp>
      <p:sp>
        <p:nvSpPr>
          <p:cNvPr id="8" name="TextBox 7"/>
          <p:cNvSpPr txBox="1"/>
          <p:nvPr/>
        </p:nvSpPr>
        <p:spPr>
          <a:xfrm>
            <a:off x="381000" y="152400"/>
            <a:ext cx="8763000" cy="1077218"/>
          </a:xfrm>
          <a:prstGeom prst="rect">
            <a:avLst/>
          </a:prstGeom>
          <a:noFill/>
        </p:spPr>
        <p:txBody>
          <a:bodyPr wrap="square" rtlCol="0">
            <a:spAutoFit/>
          </a:bodyPr>
          <a:lstStyle/>
          <a:p>
            <a:r>
              <a:rPr lang="en-US" sz="3200" b="1" dirty="0" smtClean="0"/>
              <a:t>Percent of Parish Population With Bachelors and Higher---25 and older</a:t>
            </a:r>
            <a:endParaRPr lang="en-US" sz="3200" b="1" dirty="0"/>
          </a:p>
        </p:txBody>
      </p:sp>
      <p:sp>
        <p:nvSpPr>
          <p:cNvPr id="9" name="TextBox 8"/>
          <p:cNvSpPr txBox="1"/>
          <p:nvPr/>
        </p:nvSpPr>
        <p:spPr>
          <a:xfrm>
            <a:off x="304800" y="6019800"/>
            <a:ext cx="8382000" cy="338554"/>
          </a:xfrm>
          <a:prstGeom prst="rect">
            <a:avLst/>
          </a:prstGeom>
          <a:noFill/>
        </p:spPr>
        <p:txBody>
          <a:bodyPr wrap="square" rtlCol="0">
            <a:spAutoFit/>
          </a:bodyPr>
          <a:lstStyle/>
          <a:p>
            <a:r>
              <a:rPr lang="en-US" sz="1600" dirty="0" smtClean="0"/>
              <a:t>Source: </a:t>
            </a:r>
            <a:r>
              <a:rPr lang="en-US" sz="1600" dirty="0"/>
              <a:t>Data Set: 2005-2009 American Community Survey 5-Year Estimates</a:t>
            </a:r>
            <a:r>
              <a:rPr lang="en-US" sz="1600" dirty="0" smtClean="0"/>
              <a:t> Survey</a:t>
            </a:r>
            <a:endParaRPr lang="en-US" sz="1600" dirty="0"/>
          </a:p>
        </p:txBody>
      </p:sp>
      <p:sp>
        <p:nvSpPr>
          <p:cNvPr id="10" name="TextBox 9"/>
          <p:cNvSpPr txBox="1"/>
          <p:nvPr/>
        </p:nvSpPr>
        <p:spPr>
          <a:xfrm>
            <a:off x="3962400" y="2438400"/>
            <a:ext cx="2819400" cy="954107"/>
          </a:xfrm>
          <a:prstGeom prst="rect">
            <a:avLst/>
          </a:prstGeom>
          <a:noFill/>
        </p:spPr>
        <p:txBody>
          <a:bodyPr wrap="square" rtlCol="0">
            <a:spAutoFit/>
          </a:bodyPr>
          <a:lstStyle/>
          <a:p>
            <a:pPr algn="ctr"/>
            <a:r>
              <a:rPr lang="en-US" sz="2800" b="1" dirty="0" smtClean="0">
                <a:solidFill>
                  <a:schemeClr val="accent2">
                    <a:lumMod val="75000"/>
                  </a:schemeClr>
                </a:solidFill>
              </a:rPr>
              <a:t>State Average</a:t>
            </a:r>
          </a:p>
          <a:p>
            <a:pPr algn="ctr"/>
            <a:r>
              <a:rPr lang="en-US" sz="2800" b="1" dirty="0" smtClean="0">
                <a:solidFill>
                  <a:schemeClr val="accent2">
                    <a:lumMod val="75000"/>
                  </a:schemeClr>
                </a:solidFill>
              </a:rPr>
              <a:t> 20.64%</a:t>
            </a:r>
            <a:endParaRPr lang="en-US" sz="2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XTMPPPT01.emf"/>
          <p:cNvPicPr>
            <a:picLocks/>
          </p:cNvPicPr>
          <p:nvPr/>
        </p:nvPicPr>
        <p:blipFill>
          <a:blip r:embed="rId2" cstate="print"/>
          <a:stretch>
            <a:fillRect/>
          </a:stretch>
        </p:blipFill>
        <p:spPr>
          <a:xfrm>
            <a:off x="914400" y="28576"/>
            <a:ext cx="7696200" cy="7086600"/>
          </a:xfrm>
          <a:prstGeom prst="rect">
            <a:avLst/>
          </a:prstGeom>
        </p:spPr>
      </p:pic>
      <p:sp>
        <p:nvSpPr>
          <p:cNvPr id="5" name="Rectangle 4"/>
          <p:cNvSpPr/>
          <p:nvPr/>
        </p:nvSpPr>
        <p:spPr>
          <a:xfrm>
            <a:off x="5029200" y="3276600"/>
            <a:ext cx="6096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4572000"/>
            <a:ext cx="381000" cy="152400"/>
          </a:xfrm>
          <a:prstGeom prst="rect">
            <a:avLst/>
          </a:prstGeom>
          <a:solidFill>
            <a:srgbClr val="B46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0" y="3810000"/>
            <a:ext cx="1828800" cy="923330"/>
          </a:xfrm>
          <a:prstGeom prst="rect">
            <a:avLst/>
          </a:prstGeom>
          <a:solidFill>
            <a:srgbClr val="00B0F0"/>
          </a:solidFill>
        </p:spPr>
        <p:txBody>
          <a:bodyPr wrap="square" rtlCol="0">
            <a:spAutoFit/>
          </a:bodyPr>
          <a:lstStyle/>
          <a:p>
            <a:r>
              <a:rPr lang="en-US" b="1" dirty="0" smtClean="0"/>
              <a:t>75% of persons with bachelor’s live in 8 parishes </a:t>
            </a:r>
            <a:endParaRPr lang="en-US" b="1" dirty="0"/>
          </a:p>
        </p:txBody>
      </p:sp>
      <p:sp>
        <p:nvSpPr>
          <p:cNvPr id="7" name="Rectangle 6"/>
          <p:cNvSpPr/>
          <p:nvPr/>
        </p:nvSpPr>
        <p:spPr>
          <a:xfrm>
            <a:off x="4953000" y="3048000"/>
            <a:ext cx="76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UNOStudents.jpg"/>
          <p:cNvPicPr>
            <a:picLocks noChangeAspect="1"/>
          </p:cNvPicPr>
          <p:nvPr/>
        </p:nvPicPr>
        <p:blipFill>
          <a:blip r:embed="rId2" cstate="print"/>
          <a:stretch>
            <a:fillRect/>
          </a:stretch>
        </p:blipFill>
        <p:spPr>
          <a:xfrm>
            <a:off x="3886201" y="0"/>
            <a:ext cx="2819399" cy="2832546"/>
          </a:xfrm>
          <a:prstGeom prst="rect">
            <a:avLst/>
          </a:prstGeom>
        </p:spPr>
      </p:pic>
      <p:sp>
        <p:nvSpPr>
          <p:cNvPr id="7" name="TextBox 6"/>
          <p:cNvSpPr txBox="1"/>
          <p:nvPr/>
        </p:nvSpPr>
        <p:spPr>
          <a:xfrm>
            <a:off x="0" y="6477000"/>
            <a:ext cx="9144000" cy="381000"/>
          </a:xfrm>
          <a:prstGeom prst="rect">
            <a:avLst/>
          </a:prstGeom>
          <a:solidFill>
            <a:srgbClr val="006795"/>
          </a:solidFill>
        </p:spPr>
        <p:txBody>
          <a:bodyPr wrap="square" rtlCol="0">
            <a:spAutoFit/>
          </a:bodyPr>
          <a:lstStyle/>
          <a:p>
            <a:endParaRPr lang="en-US" dirty="0"/>
          </a:p>
        </p:txBody>
      </p:sp>
      <p:sp>
        <p:nvSpPr>
          <p:cNvPr id="8" name="Slide Number Placeholder 7"/>
          <p:cNvSpPr>
            <a:spLocks noGrp="1"/>
          </p:cNvSpPr>
          <p:nvPr>
            <p:ph type="sldNum" sz="quarter" idx="12"/>
          </p:nvPr>
        </p:nvSpPr>
        <p:spPr/>
        <p:txBody>
          <a:bodyPr/>
          <a:lstStyle/>
          <a:p>
            <a:pPr>
              <a:defRPr/>
            </a:pPr>
            <a:fld id="{9FC2437D-1B57-4593-A84E-C7837C35F495}" type="slidenum">
              <a:rPr lang="en-US" smtClean="0">
                <a:solidFill>
                  <a:schemeClr val="bg1"/>
                </a:solidFill>
                <a:cs typeface="Arial" pitchFamily="34" charset="0"/>
              </a:rPr>
              <a:pPr>
                <a:defRPr/>
              </a:pPr>
              <a:t>63</a:t>
            </a:fld>
            <a:endParaRPr lang="en-US" dirty="0">
              <a:solidFill>
                <a:schemeClr val="bg1"/>
              </a:solidFill>
              <a:cs typeface="Arial" pitchFamily="34" charset="0"/>
            </a:endParaRPr>
          </a:p>
        </p:txBody>
      </p:sp>
      <p:pic>
        <p:nvPicPr>
          <p:cNvPr id="11" name="Picture 10" descr="IMG_8729.jpg"/>
          <p:cNvPicPr>
            <a:picLocks noChangeAspect="1"/>
          </p:cNvPicPr>
          <p:nvPr/>
        </p:nvPicPr>
        <p:blipFill>
          <a:blip r:embed="rId3" cstate="print"/>
          <a:stretch>
            <a:fillRect/>
          </a:stretch>
        </p:blipFill>
        <p:spPr>
          <a:xfrm>
            <a:off x="0" y="0"/>
            <a:ext cx="4114800" cy="6477000"/>
          </a:xfrm>
          <a:prstGeom prst="rect">
            <a:avLst/>
          </a:prstGeom>
        </p:spPr>
      </p:pic>
      <p:pic>
        <p:nvPicPr>
          <p:cNvPr id="12" name="Picture 11" descr="IMG_8446.jpg"/>
          <p:cNvPicPr>
            <a:picLocks noChangeAspect="1"/>
          </p:cNvPicPr>
          <p:nvPr/>
        </p:nvPicPr>
        <p:blipFill>
          <a:blip r:embed="rId4" cstate="print"/>
          <a:srcRect l="2857"/>
          <a:stretch>
            <a:fillRect/>
          </a:stretch>
        </p:blipFill>
        <p:spPr>
          <a:xfrm>
            <a:off x="4114800" y="2743200"/>
            <a:ext cx="5181600" cy="3733800"/>
          </a:xfrm>
          <a:prstGeom prst="rect">
            <a:avLst/>
          </a:prstGeom>
        </p:spPr>
      </p:pic>
      <p:pic>
        <p:nvPicPr>
          <p:cNvPr id="18" name="Picture 17" descr="EngineerStudents.JPG"/>
          <p:cNvPicPr>
            <a:picLocks noChangeAspect="1"/>
          </p:cNvPicPr>
          <p:nvPr/>
        </p:nvPicPr>
        <p:blipFill>
          <a:blip r:embed="rId5" cstate="print"/>
          <a:srcRect l="8333" r="14441"/>
          <a:stretch>
            <a:fillRect/>
          </a:stretch>
        </p:blipFill>
        <p:spPr>
          <a:xfrm>
            <a:off x="6705600" y="0"/>
            <a:ext cx="2438400" cy="27432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Local Imperative </a:t>
            </a:r>
            <a:endParaRPr lang="en-US" b="1" dirty="0">
              <a:solidFill>
                <a:srgbClr val="FF0000"/>
              </a:solidFill>
            </a:endParaRPr>
          </a:p>
        </p:txBody>
      </p:sp>
      <p:sp>
        <p:nvSpPr>
          <p:cNvPr id="4" name="TextBox 3"/>
          <p:cNvSpPr txBox="1"/>
          <p:nvPr/>
        </p:nvSpPr>
        <p:spPr>
          <a:xfrm>
            <a:off x="838200" y="1371600"/>
            <a:ext cx="8305800" cy="4524315"/>
          </a:xfrm>
          <a:prstGeom prst="rect">
            <a:avLst/>
          </a:prstGeom>
          <a:noFill/>
        </p:spPr>
        <p:txBody>
          <a:bodyPr wrap="square" rtlCol="0">
            <a:spAutoFit/>
          </a:bodyPr>
          <a:lstStyle/>
          <a:p>
            <a:pPr>
              <a:buFont typeface="Arial" pitchFamily="34" charset="0"/>
              <a:buChar char="•"/>
            </a:pPr>
            <a:r>
              <a:rPr lang="en-US" sz="3200" b="1" dirty="0" smtClean="0">
                <a:solidFill>
                  <a:srgbClr val="002060"/>
                </a:solidFill>
              </a:rPr>
              <a:t>81% of Louisianans were born in Louisiana </a:t>
            </a:r>
          </a:p>
          <a:p>
            <a:pPr>
              <a:buFont typeface="Arial" pitchFamily="34" charset="0"/>
              <a:buChar char="•"/>
            </a:pPr>
            <a:r>
              <a:rPr lang="en-US" sz="3200" b="1" dirty="0" smtClean="0">
                <a:solidFill>
                  <a:schemeClr val="accent6">
                    <a:lumMod val="75000"/>
                  </a:schemeClr>
                </a:solidFill>
              </a:rPr>
              <a:t>The local population will be your workforce</a:t>
            </a:r>
          </a:p>
          <a:p>
            <a:pPr>
              <a:buFont typeface="Arial" pitchFamily="34" charset="0"/>
              <a:buChar char="•"/>
            </a:pPr>
            <a:r>
              <a:rPr lang="en-US" sz="3200" b="1" dirty="0" smtClean="0">
                <a:solidFill>
                  <a:srgbClr val="26D43B"/>
                </a:solidFill>
              </a:rPr>
              <a:t>Student preparation for college/work is key</a:t>
            </a:r>
          </a:p>
          <a:p>
            <a:pPr>
              <a:buFont typeface="Arial" pitchFamily="34" charset="0"/>
              <a:buChar char="•"/>
            </a:pPr>
            <a:r>
              <a:rPr lang="en-US" sz="3200" b="1" dirty="0" smtClean="0">
                <a:solidFill>
                  <a:srgbClr val="EF2DD8"/>
                </a:solidFill>
              </a:rPr>
              <a:t>Local support for local students is needed</a:t>
            </a:r>
          </a:p>
          <a:p>
            <a:pPr>
              <a:buFont typeface="Arial" pitchFamily="34" charset="0"/>
              <a:buChar char="•"/>
            </a:pPr>
            <a:r>
              <a:rPr lang="en-US" sz="3200" b="1" dirty="0" smtClean="0">
                <a:solidFill>
                  <a:srgbClr val="0070C0"/>
                </a:solidFill>
              </a:rPr>
              <a:t>Getting adults with with some college to complete their degree can be a strong mechanism for building local communities</a:t>
            </a:r>
          </a:p>
          <a:p>
            <a:pPr>
              <a:buFont typeface="Arial" pitchFamily="34" charset="0"/>
              <a:buChar char="•"/>
            </a:pPr>
            <a:r>
              <a:rPr lang="en-US" sz="3200" b="1" dirty="0" smtClean="0">
                <a:solidFill>
                  <a:srgbClr val="FF0000"/>
                </a:solidFill>
              </a:rPr>
              <a:t>Stewards of the community    </a:t>
            </a:r>
          </a:p>
          <a:p>
            <a:r>
              <a:rPr lang="en-US" sz="3200" b="1" dirty="0" smtClean="0">
                <a:solidFill>
                  <a:srgbClr val="002060"/>
                </a:solidFill>
              </a:rPr>
              <a:t>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2000" b="1" kern="1200" dirty="0" smtClean="0">
                <a:solidFill>
                  <a:srgbClr val="0000CC"/>
                </a:solidFill>
                <a:effectLst/>
                <a:latin typeface="+mj-lt"/>
                <a:ea typeface="+mj-ea"/>
                <a:cs typeface="+mj-cs"/>
              </a:rPr>
              <a:t>Employment </a:t>
            </a:r>
            <a:r>
              <a:rPr lang="en-US" sz="2000" b="1" kern="1200" dirty="0">
                <a:solidFill>
                  <a:srgbClr val="0000CC"/>
                </a:solidFill>
                <a:effectLst/>
                <a:latin typeface="+mj-lt"/>
                <a:ea typeface="+mj-ea"/>
                <a:cs typeface="+mj-cs"/>
              </a:rPr>
              <a:t>Rate by Degree Level</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Eighteen Months after </a:t>
            </a:r>
            <a:r>
              <a:rPr lang="en-US" sz="2000" b="1" kern="1200" dirty="0" smtClean="0">
                <a:solidFill>
                  <a:srgbClr val="0000CC"/>
                </a:solidFill>
                <a:effectLst/>
                <a:latin typeface="+mj-lt"/>
                <a:ea typeface="+mj-ea"/>
                <a:cs typeface="+mj-cs"/>
              </a:rPr>
              <a:t>Graduation - For </a:t>
            </a:r>
            <a:r>
              <a:rPr lang="en-US" sz="2000" b="1" kern="1200" dirty="0">
                <a:solidFill>
                  <a:srgbClr val="0000CC"/>
                </a:solidFill>
                <a:effectLst/>
                <a:latin typeface="+mj-lt"/>
                <a:ea typeface="+mj-ea"/>
                <a:cs typeface="+mj-cs"/>
              </a:rPr>
              <a:t>All Completers</a:t>
            </a:r>
            <a:br>
              <a:rPr lang="en-US" sz="2000" b="1" kern="1200" dirty="0">
                <a:solidFill>
                  <a:srgbClr val="0000CC"/>
                </a:solidFill>
                <a:effectLst/>
                <a:latin typeface="+mj-lt"/>
                <a:ea typeface="+mj-ea"/>
                <a:cs typeface="+mj-cs"/>
              </a:rPr>
            </a:br>
            <a:endParaRPr lang="en-US" sz="2000" b="1" kern="1200" dirty="0">
              <a:solidFill>
                <a:srgbClr val="0000CC"/>
              </a:solidFill>
              <a:effectLst/>
              <a:latin typeface="+mj-lt"/>
              <a:ea typeface="+mj-ea"/>
              <a:cs typeface="+mj-cs"/>
            </a:endParaRPr>
          </a:p>
        </p:txBody>
      </p:sp>
      <p:graphicFrame>
        <p:nvGraphicFramePr>
          <p:cNvPr id="3" name="Chart 2"/>
          <p:cNvGraphicFramePr/>
          <p:nvPr/>
        </p:nvGraphicFramePr>
        <p:xfrm>
          <a:off x="609600" y="838200"/>
          <a:ext cx="8165592" cy="5486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1800" b="1" kern="1200" dirty="0">
                <a:solidFill>
                  <a:srgbClr val="0000CC"/>
                </a:solidFill>
                <a:effectLst/>
                <a:latin typeface="+mj-lt"/>
                <a:ea typeface="+mj-ea"/>
                <a:cs typeface="+mj-cs"/>
              </a:rPr>
              <a:t>Figure 5</a:t>
            </a:r>
            <a:r>
              <a:rPr lang="en-US" sz="1800" b="1" kern="1200" dirty="0" smtClean="0">
                <a:solidFill>
                  <a:srgbClr val="0000CC"/>
                </a:solidFill>
                <a:effectLst/>
                <a:latin typeface="+mj-lt"/>
                <a:ea typeface="+mj-ea"/>
                <a:cs typeface="+mj-cs"/>
              </a:rPr>
              <a:t/>
            </a:r>
            <a:br>
              <a:rPr lang="en-US" sz="1800" b="1" kern="1200" dirty="0" smtClean="0">
                <a:solidFill>
                  <a:srgbClr val="0000CC"/>
                </a:solidFill>
                <a:effectLst/>
                <a:latin typeface="+mj-lt"/>
                <a:ea typeface="+mj-ea"/>
                <a:cs typeface="+mj-cs"/>
              </a:rPr>
            </a:br>
            <a:r>
              <a:rPr lang="en-US" sz="1800" b="1" kern="1200" dirty="0">
                <a:solidFill>
                  <a:srgbClr val="0000CC"/>
                </a:solidFill>
                <a:effectLst/>
                <a:latin typeface="+mj-lt"/>
                <a:ea typeface="+mj-ea"/>
                <a:cs typeface="+mj-cs"/>
              </a:rPr>
              <a:t>Employment Rate by Field of Study</a:t>
            </a:r>
            <a:r>
              <a:rPr lang="en-US" sz="1800" b="1" kern="1200" dirty="0" smtClean="0">
                <a:solidFill>
                  <a:srgbClr val="0000CC"/>
                </a:solidFill>
                <a:effectLst/>
                <a:latin typeface="+mj-lt"/>
                <a:ea typeface="+mj-ea"/>
                <a:cs typeface="+mj-cs"/>
              </a:rPr>
              <a:t/>
            </a:r>
            <a:br>
              <a:rPr lang="en-US" sz="1800" b="1" kern="1200" dirty="0" smtClean="0">
                <a:solidFill>
                  <a:srgbClr val="0000CC"/>
                </a:solidFill>
                <a:effectLst/>
                <a:latin typeface="+mj-lt"/>
                <a:ea typeface="+mj-ea"/>
                <a:cs typeface="+mj-cs"/>
              </a:rPr>
            </a:br>
            <a:r>
              <a:rPr lang="en-US" sz="1800" b="1" kern="1200" dirty="0">
                <a:solidFill>
                  <a:srgbClr val="0000CC"/>
                </a:solidFill>
                <a:effectLst/>
                <a:latin typeface="+mj-lt"/>
                <a:ea typeface="+mj-ea"/>
                <a:cs typeface="+mj-cs"/>
              </a:rPr>
              <a:t>Eighteen Months after </a:t>
            </a:r>
            <a:r>
              <a:rPr lang="en-US" sz="1800" b="1" kern="1200" dirty="0" smtClean="0">
                <a:solidFill>
                  <a:srgbClr val="0000CC"/>
                </a:solidFill>
                <a:effectLst/>
                <a:latin typeface="+mj-lt"/>
                <a:ea typeface="+mj-ea"/>
                <a:cs typeface="+mj-cs"/>
              </a:rPr>
              <a:t>Graduation - For </a:t>
            </a:r>
            <a:r>
              <a:rPr lang="en-US" sz="1800" b="1" kern="1200" dirty="0">
                <a:solidFill>
                  <a:srgbClr val="0000CC"/>
                </a:solidFill>
                <a:effectLst/>
                <a:latin typeface="+mj-lt"/>
                <a:ea typeface="+mj-ea"/>
                <a:cs typeface="+mj-cs"/>
              </a:rPr>
              <a:t>2008-09 Bachelor’s Degree Completers</a:t>
            </a:r>
            <a:br>
              <a:rPr lang="en-US" sz="1800" b="1" kern="1200" dirty="0">
                <a:solidFill>
                  <a:srgbClr val="0000CC"/>
                </a:solidFill>
                <a:effectLst/>
                <a:latin typeface="+mj-lt"/>
                <a:ea typeface="+mj-ea"/>
                <a:cs typeface="+mj-cs"/>
              </a:rPr>
            </a:br>
            <a:endParaRPr lang="en-US" sz="1800" b="1" kern="1200" dirty="0">
              <a:solidFill>
                <a:srgbClr val="0000CC"/>
              </a:solidFill>
              <a:effectLst/>
              <a:latin typeface="+mj-lt"/>
              <a:ea typeface="+mj-ea"/>
              <a:cs typeface="+mj-cs"/>
            </a:endParaRPr>
          </a:p>
        </p:txBody>
      </p:sp>
      <p:graphicFrame>
        <p:nvGraphicFramePr>
          <p:cNvPr id="3" name="Chart 2"/>
          <p:cNvGraphicFramePr/>
          <p:nvPr/>
        </p:nvGraphicFramePr>
        <p:xfrm>
          <a:off x="228600" y="896112"/>
          <a:ext cx="8915400" cy="596188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b="1" kern="1200" dirty="0" smtClean="0">
                <a:solidFill>
                  <a:srgbClr val="0000CC"/>
                </a:solidFill>
                <a:effectLst/>
                <a:latin typeface="+mj-lt"/>
                <a:ea typeface="+mj-ea"/>
                <a:cs typeface="+mj-cs"/>
              </a:rPr>
              <a:t>Employment </a:t>
            </a:r>
            <a:r>
              <a:rPr lang="en-US" sz="2000" b="1" kern="1200" dirty="0">
                <a:solidFill>
                  <a:srgbClr val="0000CC"/>
                </a:solidFill>
                <a:effectLst/>
                <a:latin typeface="+mj-lt"/>
                <a:ea typeface="+mj-ea"/>
                <a:cs typeface="+mj-cs"/>
              </a:rPr>
              <a:t>Rate by Residency Status</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Eighteen Months after </a:t>
            </a:r>
            <a:r>
              <a:rPr lang="en-US" sz="2000" b="1" kern="1200" dirty="0" smtClean="0">
                <a:solidFill>
                  <a:srgbClr val="0000CC"/>
                </a:solidFill>
                <a:effectLst/>
                <a:latin typeface="+mj-lt"/>
                <a:ea typeface="+mj-ea"/>
                <a:cs typeface="+mj-cs"/>
              </a:rPr>
              <a:t>Graduation - For </a:t>
            </a:r>
            <a:r>
              <a:rPr lang="en-US" sz="2000" b="1" kern="1200" dirty="0">
                <a:solidFill>
                  <a:srgbClr val="0000CC"/>
                </a:solidFill>
                <a:effectLst/>
                <a:latin typeface="+mj-lt"/>
                <a:ea typeface="+mj-ea"/>
                <a:cs typeface="+mj-cs"/>
              </a:rPr>
              <a:t>All Completers </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i="1" kern="1200" dirty="0" smtClean="0">
                <a:solidFill>
                  <a:srgbClr val="0000CC"/>
                </a:solidFill>
                <a:effectLst/>
                <a:latin typeface="+mj-lt"/>
                <a:ea typeface="+mj-ea"/>
                <a:cs typeface="+mj-cs"/>
              </a:rPr>
              <a:t>(</a:t>
            </a:r>
            <a:r>
              <a:rPr lang="en-US" sz="2000" b="1" i="1" kern="1200" dirty="0">
                <a:solidFill>
                  <a:srgbClr val="0000CC"/>
                </a:solidFill>
                <a:effectLst/>
                <a:latin typeface="+mj-lt"/>
                <a:ea typeface="+mj-ea"/>
                <a:cs typeface="+mj-cs"/>
              </a:rPr>
              <a:t>Collective 2006-07, 2007-08, and 2008-09)</a:t>
            </a:r>
            <a:r>
              <a:rPr lang="en-US" sz="2000" b="1" kern="1200" dirty="0">
                <a:solidFill>
                  <a:srgbClr val="0000CC"/>
                </a:solidFill>
                <a:latin typeface="+mj-lt"/>
                <a:ea typeface="+mj-ea"/>
                <a:cs typeface="+mj-cs"/>
              </a:rPr>
              <a:t/>
            </a:r>
            <a:br>
              <a:rPr lang="en-US" sz="2000" b="1" kern="1200" dirty="0">
                <a:solidFill>
                  <a:srgbClr val="0000CC"/>
                </a:solidFill>
                <a:latin typeface="+mj-lt"/>
                <a:ea typeface="+mj-ea"/>
                <a:cs typeface="+mj-cs"/>
              </a:rPr>
            </a:br>
            <a:endParaRPr lang="en-US" sz="2000" b="1" kern="1200" dirty="0">
              <a:solidFill>
                <a:srgbClr val="0000CC"/>
              </a:solidFill>
              <a:latin typeface="+mj-lt"/>
              <a:ea typeface="+mj-ea"/>
              <a:cs typeface="+mj-cs"/>
            </a:endParaRPr>
          </a:p>
        </p:txBody>
      </p:sp>
      <p:graphicFrame>
        <p:nvGraphicFramePr>
          <p:cNvPr id="3" name="Table 2"/>
          <p:cNvGraphicFramePr>
            <a:graphicFrameLocks noGrp="1"/>
          </p:cNvGraphicFramePr>
          <p:nvPr/>
        </p:nvGraphicFramePr>
        <p:xfrm>
          <a:off x="533400" y="1752600"/>
          <a:ext cx="8302751" cy="4114801"/>
        </p:xfrm>
        <a:graphic>
          <a:graphicData uri="http://schemas.openxmlformats.org/drawingml/2006/table">
            <a:tbl>
              <a:tblPr/>
              <a:tblGrid>
                <a:gridCol w="1821346"/>
                <a:gridCol w="1821346"/>
                <a:gridCol w="1603759"/>
                <a:gridCol w="1528150"/>
                <a:gridCol w="1528150"/>
              </a:tblGrid>
              <a:tr h="414938">
                <a:tc rowSpan="2">
                  <a:txBody>
                    <a:bodyPr/>
                    <a:lstStyle/>
                    <a:p>
                      <a:pPr marL="0" marR="0" algn="ctr">
                        <a:spcBef>
                          <a:spcPts val="0"/>
                        </a:spcBef>
                        <a:spcAft>
                          <a:spcPts val="0"/>
                        </a:spcAft>
                      </a:pPr>
                      <a:r>
                        <a:rPr lang="en-US" sz="1600" b="1" dirty="0">
                          <a:solidFill>
                            <a:srgbClr val="000000"/>
                          </a:solidFill>
                          <a:latin typeface="Calibri"/>
                          <a:ea typeface="Times New Roman"/>
                          <a:cs typeface="Times New Roman"/>
                        </a:rPr>
                        <a:t>Max Degree Level</a:t>
                      </a:r>
                      <a:endParaRPr lang="en-US" sz="1600" dirty="0">
                        <a:latin typeface="Times New Roman"/>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b="1">
                          <a:solidFill>
                            <a:srgbClr val="000000"/>
                          </a:solidFill>
                          <a:latin typeface="Calibri"/>
                          <a:ea typeface="Times New Roman"/>
                          <a:cs typeface="Times New Roman"/>
                        </a:rPr>
                        <a:t>LA Residents</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b="1">
                          <a:solidFill>
                            <a:srgbClr val="000000"/>
                          </a:solidFill>
                          <a:latin typeface="Calibri"/>
                          <a:ea typeface="Times New Roman"/>
                          <a:cs typeface="Times New Roman"/>
                        </a:rPr>
                        <a:t>Non-Residents</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95297">
                <a:tc vMerge="1">
                  <a:txBody>
                    <a:bodyPr/>
                    <a:lstStyle/>
                    <a:p>
                      <a:endParaRPr lang="en-US"/>
                    </a:p>
                  </a:txBody>
                  <a:tcPr/>
                </a:tc>
                <a:tc>
                  <a:txBody>
                    <a:bodyPr/>
                    <a:lstStyle/>
                    <a:p>
                      <a:pPr marL="0" marR="0" algn="r">
                        <a:spcBef>
                          <a:spcPts val="0"/>
                        </a:spcBef>
                        <a:spcAft>
                          <a:spcPts val="0"/>
                        </a:spcAft>
                      </a:pPr>
                      <a:r>
                        <a:rPr lang="en-US" sz="1600" b="1" dirty="0">
                          <a:solidFill>
                            <a:srgbClr val="000000"/>
                          </a:solidFill>
                          <a:latin typeface="Calibri"/>
                          <a:ea typeface="Times New Roman"/>
                          <a:cs typeface="Times New Roman"/>
                        </a:rPr>
                        <a:t>Number of Completers</a:t>
                      </a:r>
                      <a:endParaRPr lang="en-US" sz="1600" dirty="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b="1" dirty="0">
                          <a:solidFill>
                            <a:srgbClr val="000000"/>
                          </a:solidFill>
                          <a:latin typeface="Calibri"/>
                          <a:ea typeface="Times New Roman"/>
                          <a:cs typeface="Times New Roman"/>
                        </a:rPr>
                        <a:t>    </a:t>
                      </a:r>
                      <a:r>
                        <a:rPr lang="en-US" sz="1600" b="1" dirty="0" smtClean="0">
                          <a:solidFill>
                            <a:srgbClr val="000000"/>
                          </a:solidFill>
                          <a:latin typeface="Calibri"/>
                          <a:ea typeface="Times New Roman"/>
                          <a:cs typeface="Times New Roman"/>
                        </a:rPr>
                        <a:t>Percent Found Employed</a:t>
                      </a:r>
                      <a:endParaRPr lang="en-U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b="1" dirty="0">
                          <a:solidFill>
                            <a:srgbClr val="000000"/>
                          </a:solidFill>
                          <a:latin typeface="Calibri"/>
                          <a:ea typeface="Times New Roman"/>
                          <a:cs typeface="Times New Roman"/>
                        </a:rPr>
                        <a:t>Number of Completers</a:t>
                      </a:r>
                      <a:endParaRPr lang="en-US" sz="1600" dirty="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b="1" dirty="0" smtClean="0">
                          <a:solidFill>
                            <a:srgbClr val="000000"/>
                          </a:solidFill>
                          <a:latin typeface="Calibri"/>
                          <a:ea typeface="Times New Roman"/>
                          <a:cs typeface="Times New Roman"/>
                        </a:rPr>
                        <a:t>Percent Found Employed</a:t>
                      </a:r>
                      <a:endParaRPr lang="en-U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Certificate</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3,900</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60.9%</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74</a:t>
                      </a:r>
                      <a:endParaRPr lang="en-US" sz="1600" dirty="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27.0%</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Diploma</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6,917</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68.8%</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81</a:t>
                      </a:r>
                      <a:endParaRPr lang="en-US" sz="1600" dirty="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28.4%</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dirty="0">
                          <a:solidFill>
                            <a:srgbClr val="000000"/>
                          </a:solidFill>
                          <a:latin typeface="Calibri"/>
                          <a:ea typeface="Times New Roman"/>
                          <a:cs typeface="Times New Roman"/>
                        </a:rPr>
                        <a:t>Associate</a:t>
                      </a:r>
                      <a:endParaRPr lang="en-US" sz="1600" dirty="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11,126</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73.9%</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261</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26.8%</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Bachelor’s</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46,477</a:t>
                      </a:r>
                      <a:endParaRPr lang="en-US" sz="1600" dirty="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FF0000"/>
                          </a:solidFill>
                          <a:latin typeface="Calibri"/>
                          <a:ea typeface="Calibri"/>
                          <a:cs typeface="Times New Roman"/>
                        </a:rPr>
                        <a:t>63.8%</a:t>
                      </a:r>
                      <a:endParaRPr lang="en-US" sz="1600" dirty="0">
                        <a:solidFill>
                          <a:srgbClr val="FF0000"/>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6,071</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FF0000"/>
                          </a:solidFill>
                          <a:latin typeface="Calibri"/>
                          <a:ea typeface="Calibri"/>
                          <a:cs typeface="Times New Roman"/>
                        </a:rPr>
                        <a:t>22.3%</a:t>
                      </a:r>
                      <a:endParaRPr lang="en-US" sz="1600" dirty="0">
                        <a:solidFill>
                          <a:srgbClr val="FF0000"/>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Master’s</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9,882</a:t>
                      </a:r>
                      <a:endParaRPr lang="en-US" sz="1600" dirty="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69.2%</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3,228</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22.7%</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Doctoral</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590</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55.4%</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794</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15.4%</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938">
                <a:tc>
                  <a:txBody>
                    <a:bodyPr/>
                    <a:lstStyle/>
                    <a:p>
                      <a:pPr marL="0" marR="0">
                        <a:spcBef>
                          <a:spcPts val="0"/>
                        </a:spcBef>
                        <a:spcAft>
                          <a:spcPts val="0"/>
                        </a:spcAft>
                      </a:pPr>
                      <a:r>
                        <a:rPr lang="en-US" sz="1600">
                          <a:solidFill>
                            <a:srgbClr val="000000"/>
                          </a:solidFill>
                          <a:latin typeface="Calibri"/>
                          <a:ea typeface="Times New Roman"/>
                          <a:cs typeface="Times New Roman"/>
                        </a:rPr>
                        <a:t>Professional</a:t>
                      </a:r>
                      <a:endParaRPr lang="en-US" sz="16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2,180</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53.0%</a:t>
                      </a:r>
                      <a:endParaRPr lang="en-US" sz="16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latin typeface="Calibri"/>
                          <a:ea typeface="Calibri"/>
                          <a:cs typeface="Times New Roman"/>
                        </a:rPr>
                        <a:t>286</a:t>
                      </a:r>
                      <a:endParaRPr lang="en-US" sz="16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latin typeface="Calibri"/>
                          <a:ea typeface="Calibri"/>
                          <a:cs typeface="Times New Roman"/>
                        </a:rPr>
                        <a:t>20.3%</a:t>
                      </a:r>
                      <a:endParaRPr lang="en-US" sz="16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b="1" kern="1200" dirty="0">
                <a:solidFill>
                  <a:srgbClr val="0000CC"/>
                </a:solidFill>
                <a:effectLst/>
                <a:latin typeface="+mj-lt"/>
                <a:ea typeface="+mj-ea"/>
                <a:cs typeface="+mj-cs"/>
              </a:rPr>
              <a:t>Figure 7</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Employment Rate by Residency Status</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Eighteen Months after </a:t>
            </a:r>
            <a:r>
              <a:rPr lang="en-US" sz="2000" b="1" kern="1200" dirty="0" smtClean="0">
                <a:solidFill>
                  <a:srgbClr val="0000CC"/>
                </a:solidFill>
                <a:effectLst/>
                <a:latin typeface="+mj-lt"/>
                <a:ea typeface="+mj-ea"/>
                <a:cs typeface="+mj-cs"/>
              </a:rPr>
              <a:t>Graduation - For </a:t>
            </a:r>
            <a:r>
              <a:rPr lang="en-US" sz="2000" b="1" kern="1200" dirty="0">
                <a:solidFill>
                  <a:srgbClr val="0000CC"/>
                </a:solidFill>
                <a:effectLst/>
                <a:latin typeface="+mj-lt"/>
                <a:ea typeface="+mj-ea"/>
                <a:cs typeface="+mj-cs"/>
              </a:rPr>
              <a:t>All Completers </a:t>
            </a:r>
            <a:r>
              <a:rPr lang="en-US" sz="2000" b="1" i="1" kern="1200" dirty="0" smtClean="0">
                <a:solidFill>
                  <a:srgbClr val="0000CC"/>
                </a:solidFill>
                <a:effectLst/>
                <a:latin typeface="+mj-lt"/>
                <a:ea typeface="+mj-ea"/>
                <a:cs typeface="+mj-cs"/>
              </a:rPr>
              <a:t/>
            </a:r>
            <a:br>
              <a:rPr lang="en-US" sz="2000" b="1" i="1" kern="1200" dirty="0" smtClean="0">
                <a:solidFill>
                  <a:srgbClr val="0000CC"/>
                </a:solidFill>
                <a:effectLst/>
                <a:latin typeface="+mj-lt"/>
                <a:ea typeface="+mj-ea"/>
                <a:cs typeface="+mj-cs"/>
              </a:rPr>
            </a:br>
            <a:r>
              <a:rPr lang="en-US" sz="2000" b="1" i="1" kern="1200" dirty="0" smtClean="0">
                <a:solidFill>
                  <a:srgbClr val="0000CC"/>
                </a:solidFill>
                <a:effectLst/>
                <a:latin typeface="+mj-lt"/>
                <a:ea typeface="+mj-ea"/>
                <a:cs typeface="+mj-cs"/>
              </a:rPr>
              <a:t>(Collective </a:t>
            </a:r>
            <a:r>
              <a:rPr lang="en-US" sz="2000" b="1" i="1" kern="1200" dirty="0">
                <a:solidFill>
                  <a:srgbClr val="0000CC"/>
                </a:solidFill>
                <a:effectLst/>
                <a:latin typeface="+mj-lt"/>
                <a:ea typeface="+mj-ea"/>
                <a:cs typeface="+mj-cs"/>
              </a:rPr>
              <a:t>2006-07, 2007-08, and 2008-09)</a:t>
            </a:r>
            <a:r>
              <a:rPr lang="en-US" sz="2000" b="1" i="1" kern="1200" dirty="0" smtClean="0">
                <a:solidFill>
                  <a:srgbClr val="0000CC"/>
                </a:solidFill>
                <a:effectLst/>
                <a:latin typeface="+mj-lt"/>
                <a:ea typeface="+mj-ea"/>
                <a:cs typeface="+mj-cs"/>
              </a:rPr>
              <a:t/>
            </a:r>
            <a:br>
              <a:rPr lang="en-US" sz="2000" b="1" i="1" kern="1200" dirty="0" smtClean="0">
                <a:solidFill>
                  <a:srgbClr val="0000CC"/>
                </a:solidFill>
                <a:effectLst/>
                <a:latin typeface="+mj-lt"/>
                <a:ea typeface="+mj-ea"/>
                <a:cs typeface="+mj-cs"/>
              </a:rPr>
            </a:br>
            <a:endParaRPr lang="en-US" sz="2000" b="1" i="1" kern="1200" dirty="0">
              <a:solidFill>
                <a:srgbClr val="0000CC"/>
              </a:solidFill>
              <a:effectLst/>
              <a:latin typeface="+mj-lt"/>
              <a:ea typeface="+mj-ea"/>
              <a:cs typeface="+mj-cs"/>
            </a:endParaRPr>
          </a:p>
        </p:txBody>
      </p:sp>
      <p:graphicFrame>
        <p:nvGraphicFramePr>
          <p:cNvPr id="3" name="Chart 2"/>
          <p:cNvGraphicFramePr/>
          <p:nvPr/>
        </p:nvGraphicFramePr>
        <p:xfrm>
          <a:off x="609600" y="1447800"/>
          <a:ext cx="8165592" cy="5410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b="1" kern="1200" dirty="0">
                <a:solidFill>
                  <a:srgbClr val="0000CC"/>
                </a:solidFill>
                <a:effectLst/>
                <a:latin typeface="+mj-lt"/>
                <a:ea typeface="+mj-ea"/>
                <a:cs typeface="+mj-cs"/>
              </a:rPr>
              <a:t>Table 5</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Average Calculated Salary by Degree Level</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For All Employed Completers</a:t>
            </a:r>
            <a:r>
              <a:rPr lang="en-US" sz="2000" b="1" kern="1200" dirty="0" smtClean="0">
                <a:solidFill>
                  <a:srgbClr val="0000CC"/>
                </a:solidFill>
                <a:latin typeface="+mj-lt"/>
                <a:ea typeface="+mj-ea"/>
                <a:cs typeface="+mj-cs"/>
              </a:rPr>
              <a:t/>
            </a:r>
            <a:br>
              <a:rPr lang="en-US" sz="2000" b="1" kern="1200" dirty="0" smtClean="0">
                <a:solidFill>
                  <a:srgbClr val="0000CC"/>
                </a:solidFill>
                <a:latin typeface="+mj-lt"/>
                <a:ea typeface="+mj-ea"/>
                <a:cs typeface="+mj-cs"/>
              </a:rPr>
            </a:br>
            <a:endParaRPr lang="en-US" sz="2000" b="1" kern="1200" dirty="0">
              <a:solidFill>
                <a:srgbClr val="0000CC"/>
              </a:solidFill>
              <a:latin typeface="+mj-lt"/>
              <a:ea typeface="+mj-ea"/>
              <a:cs typeface="+mj-cs"/>
            </a:endParaRPr>
          </a:p>
        </p:txBody>
      </p:sp>
      <p:graphicFrame>
        <p:nvGraphicFramePr>
          <p:cNvPr id="3" name="Table 2"/>
          <p:cNvGraphicFramePr>
            <a:graphicFrameLocks noGrp="1"/>
          </p:cNvGraphicFramePr>
          <p:nvPr/>
        </p:nvGraphicFramePr>
        <p:xfrm>
          <a:off x="152400" y="1524000"/>
          <a:ext cx="6553199" cy="4114800"/>
        </p:xfrm>
        <a:graphic>
          <a:graphicData uri="http://schemas.openxmlformats.org/drawingml/2006/table">
            <a:tbl>
              <a:tblPr/>
              <a:tblGrid>
                <a:gridCol w="2301493"/>
                <a:gridCol w="1526254"/>
                <a:gridCol w="1526254"/>
                <a:gridCol w="1199198"/>
              </a:tblGrid>
              <a:tr h="457200">
                <a:tc rowSpan="2">
                  <a:txBody>
                    <a:bodyPr/>
                    <a:lstStyle/>
                    <a:p>
                      <a:pPr marL="0" marR="0" algn="ctr">
                        <a:spcBef>
                          <a:spcPts val="0"/>
                        </a:spcBef>
                        <a:spcAft>
                          <a:spcPts val="0"/>
                        </a:spcAft>
                      </a:pPr>
                      <a:r>
                        <a:rPr lang="en-US" sz="2200" b="1" dirty="0">
                          <a:solidFill>
                            <a:srgbClr val="000000"/>
                          </a:solidFill>
                          <a:latin typeface="Calibri"/>
                          <a:ea typeface="Times New Roman"/>
                          <a:cs typeface="Times New Roman"/>
                        </a:rPr>
                        <a:t>Max Degree Level</a:t>
                      </a:r>
                      <a:endParaRPr lang="en-US" sz="2200" dirty="0">
                        <a:latin typeface="Times New Roman"/>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2200" b="1" i="1" dirty="0">
                          <a:solidFill>
                            <a:srgbClr val="000000"/>
                          </a:solidFill>
                          <a:latin typeface="Calibri"/>
                          <a:ea typeface="Times New Roman"/>
                          <a:cs typeface="Times New Roman"/>
                        </a:rPr>
                        <a:t>Eighteen Months after Graduation</a:t>
                      </a:r>
                      <a:endParaRPr lang="en-US" sz="2200" dirty="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57200">
                <a:tc vMerge="1">
                  <a:txBody>
                    <a:bodyPr/>
                    <a:lstStyle/>
                    <a:p>
                      <a:endParaRPr lang="en-US"/>
                    </a:p>
                  </a:txBody>
                  <a:tcPr/>
                </a:tc>
                <a:tc>
                  <a:txBody>
                    <a:bodyPr/>
                    <a:lstStyle/>
                    <a:p>
                      <a:pPr marL="0" marR="0">
                        <a:spcBef>
                          <a:spcPts val="0"/>
                        </a:spcBef>
                        <a:spcAft>
                          <a:spcPts val="0"/>
                        </a:spcAft>
                      </a:pPr>
                      <a:r>
                        <a:rPr lang="en-US" sz="2200">
                          <a:solidFill>
                            <a:srgbClr val="000000"/>
                          </a:solidFill>
                          <a:latin typeface="Calibri"/>
                          <a:ea typeface="Calibri"/>
                          <a:cs typeface="Times New Roman"/>
                        </a:rPr>
                        <a:t>2006-07</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latin typeface="Calibri"/>
                          <a:ea typeface="Calibri"/>
                          <a:cs typeface="Times New Roman"/>
                        </a:rPr>
                        <a:t>2007-08</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latin typeface="Calibri"/>
                          <a:ea typeface="Calibri"/>
                          <a:cs typeface="Times New Roman"/>
                        </a:rPr>
                        <a:t>2008-09</a:t>
                      </a:r>
                      <a:endParaRPr lang="en-US" sz="2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Certificate</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$23,000</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$24,778</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$23,622</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Diploma</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$30,607</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FF0000"/>
                          </a:solidFill>
                          <a:latin typeface="Calibri"/>
                          <a:ea typeface="Calibri"/>
                          <a:cs typeface="Times New Roman"/>
                        </a:rPr>
                        <a:t>$30,062</a:t>
                      </a:r>
                      <a:endParaRPr lang="en-US" sz="2200" dirty="0">
                        <a:solidFill>
                          <a:srgbClr val="FF0000"/>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FF0000"/>
                          </a:solidFill>
                          <a:latin typeface="Calibri"/>
                          <a:ea typeface="Calibri"/>
                          <a:cs typeface="Times New Roman"/>
                        </a:rPr>
                        <a:t>$28,530</a:t>
                      </a:r>
                      <a:endParaRPr lang="en-US" sz="2200" dirty="0">
                        <a:solidFill>
                          <a:srgbClr val="FF0000"/>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Associate</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$37,799</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chemeClr val="tx1"/>
                          </a:solidFill>
                          <a:latin typeface="Calibri"/>
                          <a:ea typeface="Calibri"/>
                          <a:cs typeface="Times New Roman"/>
                        </a:rPr>
                        <a:t>$37,425</a:t>
                      </a:r>
                      <a:endParaRPr lang="en-US" sz="2200" dirty="0">
                        <a:solidFill>
                          <a:schemeClr val="tx1"/>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CC"/>
                          </a:solidFill>
                          <a:latin typeface="Calibri"/>
                          <a:ea typeface="Calibri"/>
                          <a:cs typeface="Times New Roman"/>
                        </a:rPr>
                        <a:t>$35,544</a:t>
                      </a:r>
                      <a:endParaRPr lang="en-US" sz="2200" dirty="0">
                        <a:solidFill>
                          <a:srgbClr val="0000CC"/>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Bachelor</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$35,099</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chemeClr val="tx1"/>
                          </a:solidFill>
                          <a:latin typeface="Calibri"/>
                          <a:ea typeface="Calibri"/>
                          <a:cs typeface="Times New Roman"/>
                        </a:rPr>
                        <a:t>$34,115</a:t>
                      </a:r>
                      <a:endParaRPr lang="en-US" sz="2200" dirty="0">
                        <a:solidFill>
                          <a:schemeClr val="tx1"/>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CC"/>
                          </a:solidFill>
                          <a:latin typeface="Calibri"/>
                          <a:ea typeface="Calibri"/>
                          <a:cs typeface="Times New Roman"/>
                        </a:rPr>
                        <a:t>$32,742</a:t>
                      </a:r>
                      <a:endParaRPr lang="en-US" sz="2200" dirty="0">
                        <a:solidFill>
                          <a:srgbClr val="0000CC"/>
                        </a:solidFill>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Master</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latin typeface="Calibri"/>
                          <a:ea typeface="Calibri"/>
                          <a:cs typeface="Times New Roman"/>
                        </a:rPr>
                        <a:t>$48,737</a:t>
                      </a:r>
                      <a:endParaRPr lang="en-US" sz="2200" dirty="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$49,644</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latin typeface="Calibri"/>
                          <a:ea typeface="Calibri"/>
                          <a:cs typeface="Times New Roman"/>
                        </a:rPr>
                        <a:t>$48,016</a:t>
                      </a:r>
                      <a:endParaRPr lang="en-US" sz="2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a:solidFill>
                            <a:srgbClr val="000000"/>
                          </a:solidFill>
                          <a:latin typeface="Calibri"/>
                          <a:ea typeface="Times New Roman"/>
                          <a:cs typeface="Times New Roman"/>
                        </a:rPr>
                        <a:t>Doctoral</a:t>
                      </a:r>
                      <a:endParaRPr lang="en-US" sz="220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$59,863</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$60,655</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$61,023</a:t>
                      </a:r>
                      <a:endParaRPr lang="en-US" sz="2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2200" dirty="0">
                          <a:solidFill>
                            <a:srgbClr val="000000"/>
                          </a:solidFill>
                          <a:latin typeface="Calibri"/>
                          <a:ea typeface="Times New Roman"/>
                          <a:cs typeface="Times New Roman"/>
                        </a:rPr>
                        <a:t>Professional</a:t>
                      </a:r>
                      <a:endParaRPr lang="en-US" sz="2200" dirty="0">
                        <a:latin typeface="Times New Roman"/>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latin typeface="Calibri"/>
                          <a:ea typeface="Calibri"/>
                          <a:cs typeface="Times New Roman"/>
                        </a:rPr>
                        <a:t>$65,368</a:t>
                      </a:r>
                      <a:endParaRPr lang="en-US" sz="2200">
                        <a:latin typeface="Times New Roman"/>
                        <a:ea typeface="Calibri"/>
                        <a:cs typeface="Times New Roman"/>
                      </a:endParaRPr>
                    </a:p>
                  </a:txBody>
                  <a:tcPr marL="68580" marR="6858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latin typeface="Calibri"/>
                          <a:ea typeface="Calibri"/>
                          <a:cs typeface="Times New Roman"/>
                        </a:rPr>
                        <a:t>$67,315</a:t>
                      </a:r>
                      <a:endParaRPr lang="en-US" sz="2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latin typeface="Calibri"/>
                          <a:ea typeface="Calibri"/>
                          <a:cs typeface="Times New Roman"/>
                        </a:rPr>
                        <a:t>$66,786</a:t>
                      </a:r>
                      <a:endParaRPr lang="en-US" sz="2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781800" y="2286000"/>
            <a:ext cx="2362200" cy="3970318"/>
          </a:xfrm>
          <a:prstGeom prst="rect">
            <a:avLst/>
          </a:prstGeom>
          <a:noFill/>
        </p:spPr>
        <p:txBody>
          <a:bodyPr wrap="square" rtlCol="0">
            <a:spAutoFit/>
          </a:bodyPr>
          <a:lstStyle/>
          <a:p>
            <a:r>
              <a:rPr lang="en-US" b="1" dirty="0" smtClean="0">
                <a:solidFill>
                  <a:srgbClr val="FF0000"/>
                </a:solidFill>
              </a:rPr>
              <a:t>As a result of the recession, compression of wages  for new hires has occurred.</a:t>
            </a:r>
          </a:p>
          <a:p>
            <a:endParaRPr lang="en-US" b="1" dirty="0" smtClean="0"/>
          </a:p>
          <a:p>
            <a:r>
              <a:rPr lang="en-US" b="1" dirty="0" smtClean="0">
                <a:solidFill>
                  <a:srgbClr val="0000CC"/>
                </a:solidFill>
              </a:rPr>
              <a:t>The trend in other states show that at five years  in the workforce, bachelor’s degree recipients  will earn more, on average, than associates. </a:t>
            </a:r>
            <a:endParaRPr lang="en-US" b="1" dirty="0">
              <a:solidFill>
                <a:srgbClr val="0000C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style>
          <a:lnRef idx="1">
            <a:schemeClr val="accent1"/>
          </a:lnRef>
          <a:fillRef idx="3">
            <a:schemeClr val="accent1"/>
          </a:fillRef>
          <a:effectRef idx="2">
            <a:schemeClr val="accent1"/>
          </a:effectRef>
          <a:fontRef idx="minor">
            <a:schemeClr val="lt1"/>
          </a:fontRef>
        </p:style>
        <p:txBody>
          <a:bodyPr rtlCol="0">
            <a:normAutofit fontScale="90000"/>
          </a:bodyPr>
          <a:lstStyle/>
          <a:p>
            <a:pPr fontAlgn="auto">
              <a:spcAft>
                <a:spcPts val="0"/>
              </a:spcAft>
              <a:defRPr/>
            </a:pPr>
            <a:r>
              <a:rPr lang="en-US" dirty="0" smtClean="0"/>
              <a:t>Annual Enrollment for Public Institutions</a:t>
            </a:r>
            <a:endParaRPr lang="en-US" dirty="0"/>
          </a:p>
        </p:txBody>
      </p:sp>
      <p:graphicFrame>
        <p:nvGraphicFramePr>
          <p:cNvPr id="4" name="Chart Placeholder 3"/>
          <p:cNvGraphicFramePr>
            <a:graphicFrameLocks noGrp="1"/>
          </p:cNvGraphicFramePr>
          <p:nvPr>
            <p:ph type="chart" idx="1"/>
          </p:nvPr>
        </p:nvGraphicFramePr>
        <p:xfrm>
          <a:off x="152400" y="1371600"/>
          <a:ext cx="85344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pPr>
              <a:defRPr/>
            </a:pPr>
            <a:fld id="{047C7C47-E30E-4B3F-988F-6AEFA4168D0A}" type="slidenum">
              <a:rPr lang="en-US" smtClean="0"/>
              <a:pPr>
                <a:defRPr/>
              </a:pPr>
              <a:t>7</a:t>
            </a:fld>
            <a:endParaRPr lang="en-US" dirty="0"/>
          </a:p>
        </p:txBody>
      </p:sp>
      <p:sp>
        <p:nvSpPr>
          <p:cNvPr id="5" name="TextBox 4"/>
          <p:cNvSpPr txBox="1"/>
          <p:nvPr/>
        </p:nvSpPr>
        <p:spPr>
          <a:xfrm>
            <a:off x="2209800" y="4648200"/>
            <a:ext cx="5715000" cy="1477328"/>
          </a:xfrm>
          <a:prstGeom prst="rect">
            <a:avLst/>
          </a:prstGeom>
          <a:noFill/>
        </p:spPr>
        <p:txBody>
          <a:bodyPr wrap="square" rtlCol="0">
            <a:spAutoFit/>
          </a:bodyPr>
          <a:lstStyle/>
          <a:p>
            <a:r>
              <a:rPr lang="en-US" b="1" dirty="0" smtClean="0"/>
              <a:t>62%  are enrolled in universities</a:t>
            </a:r>
          </a:p>
          <a:p>
            <a:r>
              <a:rPr lang="en-US" b="1" dirty="0" smtClean="0"/>
              <a:t>11%  are graduate students</a:t>
            </a:r>
          </a:p>
          <a:p>
            <a:r>
              <a:rPr lang="en-US" b="1" dirty="0" smtClean="0"/>
              <a:t>59 % are women</a:t>
            </a:r>
          </a:p>
          <a:p>
            <a:r>
              <a:rPr lang="en-US" b="1" dirty="0" smtClean="0"/>
              <a:t>30% are African-American</a:t>
            </a:r>
          </a:p>
          <a:p>
            <a:r>
              <a:rPr lang="en-US" b="1" dirty="0" smtClean="0"/>
              <a:t>10% are out-of state and international students  </a:t>
            </a:r>
            <a:endParaRPr lang="en-US"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noAutofit/>
          </a:bodyPr>
          <a:lstStyle/>
          <a:p>
            <a:pPr algn="ct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Average Calculated Salary by Field of Study</a:t>
            </a:r>
            <a:r>
              <a:rPr lang="en-US" sz="2000" b="1" kern="1200" dirty="0" smtClean="0">
                <a:solidFill>
                  <a:srgbClr val="0000CC"/>
                </a:solidFill>
                <a:effectLst/>
                <a:latin typeface="+mj-lt"/>
                <a:ea typeface="+mj-ea"/>
                <a:cs typeface="+mj-cs"/>
              </a:rPr>
              <a:t/>
            </a:r>
            <a:br>
              <a:rPr lang="en-US" sz="2000" b="1" kern="1200" dirty="0" smtClean="0">
                <a:solidFill>
                  <a:srgbClr val="0000CC"/>
                </a:solidFill>
                <a:effectLst/>
                <a:latin typeface="+mj-lt"/>
                <a:ea typeface="+mj-ea"/>
                <a:cs typeface="+mj-cs"/>
              </a:rPr>
            </a:br>
            <a:r>
              <a:rPr lang="en-US" sz="2000" b="1" kern="1200" dirty="0">
                <a:solidFill>
                  <a:srgbClr val="0000CC"/>
                </a:solidFill>
                <a:effectLst/>
                <a:latin typeface="+mj-lt"/>
                <a:ea typeface="+mj-ea"/>
                <a:cs typeface="+mj-cs"/>
              </a:rPr>
              <a:t>Eighteen Months after </a:t>
            </a:r>
            <a:r>
              <a:rPr lang="en-US" sz="2000" b="1" kern="1200" dirty="0" smtClean="0">
                <a:solidFill>
                  <a:srgbClr val="0000CC"/>
                </a:solidFill>
                <a:effectLst/>
                <a:latin typeface="+mj-lt"/>
                <a:ea typeface="+mj-ea"/>
                <a:cs typeface="+mj-cs"/>
              </a:rPr>
              <a:t>Graduation - For </a:t>
            </a:r>
            <a:r>
              <a:rPr lang="en-US" sz="2000" b="1" kern="1200" dirty="0">
                <a:solidFill>
                  <a:srgbClr val="0000CC"/>
                </a:solidFill>
                <a:effectLst/>
                <a:latin typeface="+mj-lt"/>
                <a:ea typeface="+mj-ea"/>
                <a:cs typeface="+mj-cs"/>
              </a:rPr>
              <a:t>2008-09 Bachelor’s Degree Completers</a:t>
            </a:r>
            <a:r>
              <a:rPr lang="en-US" sz="2000" b="1" kern="1200" dirty="0">
                <a:solidFill>
                  <a:srgbClr val="0000CC"/>
                </a:solidFill>
                <a:latin typeface="+mj-lt"/>
                <a:ea typeface="+mj-ea"/>
                <a:cs typeface="+mj-cs"/>
              </a:rPr>
              <a:t/>
            </a:r>
            <a:br>
              <a:rPr lang="en-US" sz="2000" b="1" kern="1200" dirty="0">
                <a:solidFill>
                  <a:srgbClr val="0000CC"/>
                </a:solidFill>
                <a:latin typeface="+mj-lt"/>
                <a:ea typeface="+mj-ea"/>
                <a:cs typeface="+mj-cs"/>
              </a:rPr>
            </a:br>
            <a:endParaRPr lang="en-US" sz="2000" b="1" kern="1200" dirty="0">
              <a:solidFill>
                <a:srgbClr val="0000CC"/>
              </a:solidFill>
              <a:latin typeface="+mj-lt"/>
              <a:ea typeface="+mj-ea"/>
              <a:cs typeface="+mj-cs"/>
            </a:endParaRPr>
          </a:p>
        </p:txBody>
      </p:sp>
      <p:graphicFrame>
        <p:nvGraphicFramePr>
          <p:cNvPr id="3" name="Chart 2"/>
          <p:cNvGraphicFramePr/>
          <p:nvPr/>
        </p:nvGraphicFramePr>
        <p:xfrm>
          <a:off x="304800" y="1108710"/>
          <a:ext cx="8839200" cy="574929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05800" cy="914400"/>
          </a:xfrm>
        </p:spPr>
        <p:txBody>
          <a:bodyPr>
            <a:normAutofit fontScale="90000"/>
          </a:bodyPr>
          <a:lstStyle/>
          <a:p>
            <a:pPr algn="ctr"/>
            <a:r>
              <a:rPr lang="en-US" sz="2200" dirty="0" smtClean="0">
                <a:solidFill>
                  <a:srgbClr val="0000CC"/>
                </a:solidFill>
                <a:effectLst/>
              </a:rPr>
              <a:t/>
            </a:r>
            <a:br>
              <a:rPr lang="en-US" sz="2200" dirty="0" smtClean="0">
                <a:solidFill>
                  <a:srgbClr val="0000CC"/>
                </a:solidFill>
                <a:effectLst/>
              </a:rPr>
            </a:br>
            <a:r>
              <a:rPr lang="en-US" sz="2200" b="1" dirty="0">
                <a:solidFill>
                  <a:srgbClr val="0000CC"/>
                </a:solidFill>
                <a:effectLst/>
              </a:rPr>
              <a:t>Average Calculated Salary by Field of </a:t>
            </a:r>
            <a:r>
              <a:rPr lang="en-US" sz="2200" b="1" dirty="0" smtClean="0">
                <a:solidFill>
                  <a:srgbClr val="0000CC"/>
                </a:solidFill>
                <a:effectLst/>
              </a:rPr>
              <a:t>Study </a:t>
            </a:r>
            <a:br>
              <a:rPr lang="en-US" sz="2200" b="1" dirty="0" smtClean="0">
                <a:solidFill>
                  <a:srgbClr val="0000CC"/>
                </a:solidFill>
                <a:effectLst/>
              </a:rPr>
            </a:br>
            <a:r>
              <a:rPr lang="en-US" sz="2200" b="1" dirty="0" smtClean="0">
                <a:solidFill>
                  <a:srgbClr val="0000CC"/>
                </a:solidFill>
                <a:effectLst/>
              </a:rPr>
              <a:t>For </a:t>
            </a:r>
            <a:r>
              <a:rPr lang="en-US" sz="2200" b="1" dirty="0">
                <a:solidFill>
                  <a:srgbClr val="0000CC"/>
                </a:solidFill>
                <a:effectLst/>
              </a:rPr>
              <a:t>2008-09 Associate Degree Completers</a:t>
            </a:r>
            <a:r>
              <a:rPr lang="en-US" dirty="0" smtClean="0">
                <a:solidFill>
                  <a:srgbClr val="0000CC"/>
                </a:solidFill>
                <a:effectLst/>
              </a:rPr>
              <a:t/>
            </a:r>
            <a:br>
              <a:rPr lang="en-US" dirty="0" smtClean="0">
                <a:solidFill>
                  <a:srgbClr val="0000CC"/>
                </a:solidFill>
                <a:effectLst/>
              </a:rPr>
            </a:br>
            <a:endParaRPr lang="en-US" dirty="0">
              <a:solidFill>
                <a:srgbClr val="0000CC"/>
              </a:solidFill>
              <a:effectLst/>
            </a:endParaRPr>
          </a:p>
        </p:txBody>
      </p:sp>
      <p:graphicFrame>
        <p:nvGraphicFramePr>
          <p:cNvPr id="3" name="Table 2"/>
          <p:cNvGraphicFramePr>
            <a:graphicFrameLocks noGrp="1"/>
          </p:cNvGraphicFramePr>
          <p:nvPr/>
        </p:nvGraphicFramePr>
        <p:xfrm>
          <a:off x="533400" y="914403"/>
          <a:ext cx="6799925" cy="5836917"/>
        </p:xfrm>
        <a:graphic>
          <a:graphicData uri="http://schemas.openxmlformats.org/drawingml/2006/table">
            <a:tbl>
              <a:tblPr/>
              <a:tblGrid>
                <a:gridCol w="3070543"/>
                <a:gridCol w="1433443"/>
                <a:gridCol w="2295939"/>
              </a:tblGrid>
              <a:tr h="761337">
                <a:tc>
                  <a:txBody>
                    <a:bodyPr/>
                    <a:lstStyle/>
                    <a:p>
                      <a:pPr marL="0" marR="0" algn="ctr">
                        <a:spcBef>
                          <a:spcPts val="0"/>
                        </a:spcBef>
                        <a:spcAft>
                          <a:spcPts val="0"/>
                        </a:spcAft>
                      </a:pPr>
                      <a:r>
                        <a:rPr lang="en-US" sz="1600" b="1" dirty="0">
                          <a:solidFill>
                            <a:srgbClr val="000000"/>
                          </a:solidFill>
                          <a:latin typeface="Calibri"/>
                          <a:ea typeface="Times New Roman"/>
                          <a:cs typeface="Times New Roman"/>
                        </a:rPr>
                        <a:t>Field Of Study</a:t>
                      </a:r>
                      <a:endParaRPr lang="en-US" sz="1600" dirty="0">
                        <a:latin typeface="Times New Roman"/>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latin typeface="Calibri"/>
                          <a:ea typeface="Times New Roman"/>
                          <a:cs typeface="Times New Roman"/>
                        </a:rPr>
                        <a:t>Number of Completers</a:t>
                      </a:r>
                      <a:endParaRPr lang="en-US" sz="1600">
                        <a:latin typeface="Times New Roman"/>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000000"/>
                          </a:solidFill>
                          <a:latin typeface="Calibri"/>
                          <a:ea typeface="Times New Roman"/>
                          <a:cs typeface="Times New Roman"/>
                        </a:rPr>
                        <a:t>Wages Eighteen Months after Graduation</a:t>
                      </a:r>
                      <a:endParaRPr lang="en-US" sz="1600" dirty="0">
                        <a:latin typeface="Times New Roman"/>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dirty="0">
                          <a:solidFill>
                            <a:srgbClr val="000000"/>
                          </a:solidFill>
                          <a:latin typeface="Calibri"/>
                          <a:ea typeface="Times New Roman"/>
                          <a:cs typeface="Times New Roman"/>
                        </a:rPr>
                        <a:t>Agriculture, Agriculture Operations</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dirty="0">
                          <a:solidFill>
                            <a:srgbClr val="000000"/>
                          </a:solidFill>
                          <a:latin typeface="Calibri"/>
                          <a:ea typeface="Times New Roman"/>
                          <a:cs typeface="Times New Roman"/>
                        </a:rPr>
                        <a:t>Biological &amp; Biomedical Sciences</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Business, Management, Marketing</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429</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$25,347</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Communication, Journalism</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$20,305</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Communications Technologies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26</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$17,928</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Computer &amp; Information Sciences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88</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$28,531</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Education</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53</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$25,993</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dirty="0">
                          <a:solidFill>
                            <a:srgbClr val="000000"/>
                          </a:solidFill>
                          <a:latin typeface="Calibri"/>
                          <a:ea typeface="Times New Roman"/>
                          <a:cs typeface="Times New Roman"/>
                        </a:rPr>
                        <a:t>Engineering Technologies</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396</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$49,112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Family &amp; Consumer Sciences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52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$18,149</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Foreign Languages, Literatures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6</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dirty="0">
                          <a:solidFill>
                            <a:srgbClr val="000000"/>
                          </a:solidFill>
                          <a:latin typeface="Calibri"/>
                          <a:ea typeface="Times New Roman"/>
                          <a:cs typeface="Times New Roman"/>
                        </a:rPr>
                        <a:t>Health Professions</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957</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$46,784</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3779">
                <a:tc>
                  <a:txBody>
                    <a:bodyPr/>
                    <a:lstStyle/>
                    <a:p>
                      <a:pPr marL="0" marR="0">
                        <a:spcBef>
                          <a:spcPts val="0"/>
                        </a:spcBef>
                        <a:spcAft>
                          <a:spcPts val="0"/>
                        </a:spcAft>
                      </a:pPr>
                      <a:r>
                        <a:rPr lang="en-US" sz="1600" dirty="0">
                          <a:solidFill>
                            <a:srgbClr val="000000"/>
                          </a:solidFill>
                          <a:latin typeface="Calibri"/>
                          <a:ea typeface="Times New Roman"/>
                          <a:cs typeface="Times New Roman"/>
                        </a:rPr>
                        <a:t>Legal Professions</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19</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$28,572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Liberal Arts &amp; Sci; General Studies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555</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$23,584</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Mechanic &amp; Repair Technologies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20</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$36,430</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Multi/Interdisciplinary Studies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22</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$19,352</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Natural Resources &amp; Conservation</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Personal &amp; Culinary Services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32</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$27,178</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Physical Sciences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3</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Security &amp; Protective Services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161</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$30,031</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79">
                <a:tc>
                  <a:txBody>
                    <a:bodyPr/>
                    <a:lstStyle/>
                    <a:p>
                      <a:pPr marL="0" marR="0">
                        <a:spcBef>
                          <a:spcPts val="0"/>
                        </a:spcBef>
                        <a:spcAft>
                          <a:spcPts val="0"/>
                        </a:spcAft>
                      </a:pPr>
                      <a:r>
                        <a:rPr lang="en-US" sz="1600">
                          <a:solidFill>
                            <a:srgbClr val="000000"/>
                          </a:solidFill>
                          <a:latin typeface="Calibri"/>
                          <a:ea typeface="Times New Roman"/>
                          <a:cs typeface="Times New Roman"/>
                        </a:rPr>
                        <a:t>Visual &amp; Performing Arts</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39</a:t>
                      </a:r>
                      <a:endParaRPr lang="en-US" sz="160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$19,001</a:t>
                      </a:r>
                      <a:endParaRPr lang="en-US" sz="1600" dirty="0">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2" descr="greatestgeneration"/>
          <p:cNvPicPr>
            <a:picLocks noChangeAspect="1" noChangeArrowheads="1"/>
          </p:cNvPicPr>
          <p:nvPr/>
        </p:nvPicPr>
        <p:blipFill>
          <a:blip r:embed="rId3" cstate="print"/>
          <a:srcRect/>
          <a:stretch>
            <a:fillRect/>
          </a:stretch>
        </p:blipFill>
        <p:spPr bwMode="auto">
          <a:xfrm>
            <a:off x="304800" y="0"/>
            <a:ext cx="3905250" cy="6381750"/>
          </a:xfrm>
          <a:prstGeom prst="rect">
            <a:avLst/>
          </a:prstGeom>
          <a:noFill/>
        </p:spPr>
      </p:pic>
      <p:sp>
        <p:nvSpPr>
          <p:cNvPr id="872451" name="Rectangle 3"/>
          <p:cNvSpPr>
            <a:spLocks noChangeArrowheads="1"/>
          </p:cNvSpPr>
          <p:nvPr/>
        </p:nvSpPr>
        <p:spPr bwMode="auto">
          <a:xfrm>
            <a:off x="4419600" y="304800"/>
            <a:ext cx="4495800" cy="4108450"/>
          </a:xfrm>
          <a:prstGeom prst="rect">
            <a:avLst/>
          </a:prstGeom>
          <a:noFill/>
          <a:ln w="9525">
            <a:noFill/>
            <a:miter lim="800000"/>
            <a:headEnd/>
            <a:tailEnd/>
          </a:ln>
          <a:effectLst/>
        </p:spPr>
        <p:txBody>
          <a:bodyPr anchor="ctr">
            <a:spAutoFit/>
          </a:bodyPr>
          <a:lstStyle/>
          <a:p>
            <a:pPr>
              <a:tabLst>
                <a:tab pos="0" algn="l"/>
                <a:tab pos="5486400" algn="r"/>
              </a:tabLst>
            </a:pPr>
            <a:r>
              <a:rPr lang="en-US" sz="2400" b="0" dirty="0"/>
              <a:t>At the end of WWII, the U.S made a bold decision to invest in the future of its economy by providing $1.9 billion annually to the education of returning veterans of the war. This commitment to human capital helped enable the WWII generation to become the “greatest generation.”  </a:t>
            </a:r>
          </a:p>
          <a:p>
            <a:pPr>
              <a:tabLst>
                <a:tab pos="0" algn="l"/>
                <a:tab pos="5486400" algn="r"/>
              </a:tabLst>
            </a:pPr>
            <a:endParaRPr lang="en-US" sz="2400" b="0" dirty="0"/>
          </a:p>
        </p:txBody>
      </p:sp>
      <p:sp>
        <p:nvSpPr>
          <p:cNvPr id="872452" name="Text Box 4"/>
          <p:cNvSpPr txBox="1">
            <a:spLocks noChangeArrowheads="1"/>
          </p:cNvSpPr>
          <p:nvPr/>
        </p:nvSpPr>
        <p:spPr bwMode="auto">
          <a:xfrm>
            <a:off x="4419600" y="4191000"/>
            <a:ext cx="4267200" cy="2492990"/>
          </a:xfrm>
          <a:prstGeom prst="rect">
            <a:avLst/>
          </a:prstGeom>
          <a:noFill/>
          <a:ln w="9525">
            <a:noFill/>
            <a:miter lim="800000"/>
            <a:headEnd/>
            <a:tailEnd/>
          </a:ln>
          <a:effectLst/>
        </p:spPr>
        <p:txBody>
          <a:bodyPr>
            <a:spAutoFit/>
          </a:bodyPr>
          <a:lstStyle/>
          <a:p>
            <a:r>
              <a:rPr lang="en-US" sz="2400" b="1" dirty="0">
                <a:solidFill>
                  <a:srgbClr val="FF0000"/>
                </a:solidFill>
              </a:rPr>
              <a:t>Possibly, </a:t>
            </a:r>
            <a:r>
              <a:rPr lang="en-US" sz="2400" b="1" dirty="0" smtClean="0">
                <a:solidFill>
                  <a:srgbClr val="FF0000"/>
                </a:solidFill>
              </a:rPr>
              <a:t>this state’s greatest </a:t>
            </a:r>
            <a:r>
              <a:rPr lang="en-US" sz="2400" b="1" dirty="0">
                <a:solidFill>
                  <a:srgbClr val="FF0000"/>
                </a:solidFill>
              </a:rPr>
              <a:t>generation is at the schoolhouse door waiting for the opportunity to propel </a:t>
            </a:r>
            <a:r>
              <a:rPr lang="en-US" sz="2400" b="1" dirty="0" smtClean="0">
                <a:solidFill>
                  <a:srgbClr val="FF0000"/>
                </a:solidFill>
              </a:rPr>
              <a:t>your state </a:t>
            </a:r>
            <a:r>
              <a:rPr lang="en-US" sz="2400" b="1" dirty="0">
                <a:solidFill>
                  <a:srgbClr val="FF0000"/>
                </a:solidFill>
              </a:rPr>
              <a:t>into the global economy.  </a:t>
            </a:r>
          </a:p>
          <a:p>
            <a:pPr>
              <a:spcBef>
                <a:spcPct val="50000"/>
              </a:spcBef>
            </a:pPr>
            <a:endParaRPr lang="en-US" sz="2400" dirty="0"/>
          </a:p>
        </p:txBody>
      </p:sp>
    </p:spTree>
    <p:extLst>
      <p:ext uri="{BB962C8B-B14F-4D97-AF65-F5344CB8AC3E}">
        <p14:creationId xmlns="" xmlns:p14="http://schemas.microsoft.com/office/powerpoint/2010/main" val="39188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wipe(left)">
                                      <p:cBhvr>
                                        <p:cTn id="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Placeholder 3"/>
          <p:cNvGraphicFramePr>
            <a:graphicFrameLocks noGrp="1"/>
          </p:cNvGraphicFramePr>
          <p:nvPr>
            <p:ph type="chart" idx="1"/>
          </p:nvPr>
        </p:nvGraphicFramePr>
        <p:xfrm>
          <a:off x="457200" y="1219200"/>
          <a:ext cx="84582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0" y="2286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lvl="0" algn="ctr">
              <a:spcBef>
                <a:spcPct val="0"/>
              </a:spcBef>
              <a:defRPr/>
            </a:pPr>
            <a:r>
              <a:rPr lang="en-US" sz="4000" dirty="0" smtClean="0"/>
              <a:t>First-Time Freshman Enrollment Mix</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0" y="45720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lvl="0" algn="ctr">
              <a:spcBef>
                <a:spcPct val="0"/>
              </a:spcBef>
              <a:defRPr/>
            </a:pPr>
            <a:r>
              <a:rPr lang="en-US" sz="4000" dirty="0" smtClean="0"/>
              <a:t>Matriculation Rates   </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TextBox 4"/>
          <p:cNvSpPr txBox="1"/>
          <p:nvPr/>
        </p:nvSpPr>
        <p:spPr>
          <a:xfrm>
            <a:off x="1447800" y="2209800"/>
            <a:ext cx="6858000" cy="3539430"/>
          </a:xfrm>
          <a:prstGeom prst="rect">
            <a:avLst/>
          </a:prstGeom>
          <a:noFill/>
        </p:spPr>
        <p:txBody>
          <a:bodyPr wrap="square" rtlCol="0">
            <a:spAutoFit/>
          </a:bodyPr>
          <a:lstStyle/>
          <a:p>
            <a:r>
              <a:rPr lang="en-US" sz="2800" dirty="0" smtClean="0"/>
              <a:t>One –Year Retention Rates </a:t>
            </a:r>
          </a:p>
          <a:p>
            <a:r>
              <a:rPr lang="en-US" sz="2800" dirty="0" smtClean="0"/>
              <a:t>	University: 72%</a:t>
            </a:r>
          </a:p>
          <a:p>
            <a:r>
              <a:rPr lang="en-US" sz="2800" dirty="0" smtClean="0"/>
              <a:t>	Community college: 47%</a:t>
            </a:r>
          </a:p>
          <a:p>
            <a:endParaRPr lang="en-US" sz="2800" dirty="0" smtClean="0"/>
          </a:p>
          <a:p>
            <a:r>
              <a:rPr lang="en-US" sz="2800" dirty="0" smtClean="0"/>
              <a:t>Graduation rates:</a:t>
            </a:r>
          </a:p>
          <a:p>
            <a:r>
              <a:rPr lang="en-US" sz="2800" dirty="0" smtClean="0"/>
              <a:t>	University (6-year rate): 42%</a:t>
            </a:r>
          </a:p>
          <a:p>
            <a:r>
              <a:rPr lang="en-US" sz="2800" dirty="0" smtClean="0"/>
              <a:t>	Community college (3-year rate): 6%</a:t>
            </a:r>
          </a:p>
          <a:p>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3885</TotalTime>
  <Words>1966</Words>
  <Application>Microsoft Office PowerPoint</Application>
  <PresentationFormat>On-screen Show (4:3)</PresentationFormat>
  <Paragraphs>400</Paragraphs>
  <Slides>72</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Office Theme</vt:lpstr>
      <vt:lpstr>Worksheet</vt:lpstr>
      <vt:lpstr>Governance Commission </vt:lpstr>
      <vt:lpstr>Slide 2</vt:lpstr>
      <vt:lpstr>Slide 3</vt:lpstr>
      <vt:lpstr>Slide 4</vt:lpstr>
      <vt:lpstr>Slide 5</vt:lpstr>
      <vt:lpstr>Slide 6</vt:lpstr>
      <vt:lpstr>Annual Enrollment for Public Institutions</vt:lpstr>
      <vt:lpstr>Slide 8</vt:lpstr>
      <vt:lpstr>Slide 9</vt:lpstr>
      <vt:lpstr>Slide 10</vt:lpstr>
      <vt:lpstr>Slide 11</vt:lpstr>
      <vt:lpstr>Certificates and Degrees Awarded</vt:lpstr>
      <vt:lpstr>Sources of Revenue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A Little History of the World  E. H. Gombrich  </vt:lpstr>
      <vt:lpstr>Slide 52</vt:lpstr>
      <vt:lpstr>Slide 53</vt:lpstr>
      <vt:lpstr> What was said about Louisiana:</vt:lpstr>
      <vt:lpstr>Slide 55</vt:lpstr>
      <vt:lpstr>Slide 56</vt:lpstr>
      <vt:lpstr>Current percentage of young adults (25-34) with a college degree3</vt:lpstr>
      <vt:lpstr>La. given ‘F’ in skilled workers  Advocate business writer </vt:lpstr>
      <vt:lpstr>Time and Place</vt:lpstr>
      <vt:lpstr>Top 25 Cities for College Graduates </vt:lpstr>
      <vt:lpstr>Slide 61</vt:lpstr>
      <vt:lpstr>Slide 62</vt:lpstr>
      <vt:lpstr>Slide 63</vt:lpstr>
      <vt:lpstr>Local Imperative </vt:lpstr>
      <vt:lpstr>Employment Rate by Degree Level Eighteen Months after Graduation - For All Completers </vt:lpstr>
      <vt:lpstr>Figure 5 Employment Rate by Field of Study Eighteen Months after Graduation - For 2008-09 Bachelor’s Degree Completers </vt:lpstr>
      <vt:lpstr>Employment Rate by Residency Status Eighteen Months after Graduation - For All Completers  (Collective 2006-07, 2007-08, and 2008-09) </vt:lpstr>
      <vt:lpstr>Figure 7 Employment Rate by Residency Status Eighteen Months after Graduation - For All Completers  (Collective 2006-07, 2007-08, and 2008-09) </vt:lpstr>
      <vt:lpstr>Table 5 Average Calculated Salary by Degree Level For All Employed Completers </vt:lpstr>
      <vt:lpstr> Average Calculated Salary by Field of Study Eighteen Months after Graduation - For 2008-09 Bachelor’s Degree Completers </vt:lpstr>
      <vt:lpstr> Average Calculated Salary by Field of Study  For 2008-09 Associate Degree Completers </vt:lpstr>
      <vt:lpstr>Slide 72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Jim.Purcell</dc:creator>
  <cp:lastModifiedBy>meg.casper</cp:lastModifiedBy>
  <cp:revision>222</cp:revision>
  <dcterms:created xsi:type="dcterms:W3CDTF">2011-04-28T15:39:00Z</dcterms:created>
  <dcterms:modified xsi:type="dcterms:W3CDTF">2011-08-19T13:47:12Z</dcterms:modified>
</cp:coreProperties>
</file>