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75" r:id="rId2"/>
    <p:sldId id="399" r:id="rId3"/>
    <p:sldId id="274" r:id="rId4"/>
    <p:sldId id="260" r:id="rId5"/>
    <p:sldId id="370" r:id="rId6"/>
    <p:sldId id="397" r:id="rId7"/>
    <p:sldId id="400" r:id="rId8"/>
    <p:sldId id="401" r:id="rId9"/>
    <p:sldId id="385" r:id="rId10"/>
    <p:sldId id="402" r:id="rId11"/>
    <p:sldId id="393" r:id="rId12"/>
    <p:sldId id="395" r:id="rId13"/>
    <p:sldId id="392" r:id="rId14"/>
    <p:sldId id="398" r:id="rId15"/>
    <p:sldId id="404" r:id="rId16"/>
    <p:sldId id="394" r:id="rId17"/>
    <p:sldId id="349" r:id="rId1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245"/>
    <a:srgbClr val="1F497D"/>
    <a:srgbClr val="608143"/>
    <a:srgbClr val="E0E9F4"/>
    <a:srgbClr val="D0D8E8"/>
    <a:srgbClr val="F2C400"/>
    <a:srgbClr val="FFDF5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7246" autoAdjust="0"/>
  </p:normalViewPr>
  <p:slideViewPr>
    <p:cSldViewPr>
      <p:cViewPr>
        <p:scale>
          <a:sx n="100" d="100"/>
          <a:sy n="100" d="100"/>
        </p:scale>
        <p:origin x="-600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60" y="-114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61A310-68A9-4908-B380-B8DA1BE45C10}" type="doc">
      <dgm:prSet loTypeId="urn:microsoft.com/office/officeart/2005/8/layout/process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875F53F-EA32-4D37-B408-F925FA3CBC44}">
      <dgm:prSet phldrT="[Text]" custT="1"/>
      <dgm:spPr>
        <a:solidFill>
          <a:srgbClr val="608143"/>
        </a:solidFill>
      </dgm:spPr>
      <dgm:t>
        <a:bodyPr anchor="t"/>
        <a:lstStyle/>
        <a:p>
          <a:pPr algn="l"/>
          <a:r>
            <a:rPr lang="en-US" sz="3600" i="1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GRAD Act grants colleges and universities </a:t>
          </a:r>
          <a:r>
            <a:rPr lang="en-US" sz="36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increased tuition authority </a:t>
          </a:r>
          <a:r>
            <a:rPr lang="en-US" sz="3600" i="1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and </a:t>
          </a:r>
          <a:r>
            <a:rPr lang="en-US" sz="36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operational autonomies</a:t>
          </a:r>
          <a:r>
            <a:rPr lang="en-US" sz="3600" i="1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 in exchange for commitment to meet </a:t>
          </a:r>
          <a:r>
            <a:rPr lang="en-US" sz="36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clearly defined statewide performance goals.</a:t>
          </a:r>
        </a:p>
      </dgm:t>
    </dgm:pt>
    <dgm:pt modelId="{D641CCB6-D972-4705-9169-443FF3247CD7}" type="parTrans" cxnId="{B3AF3090-48FC-4875-A42C-BD02A1FF3AB9}">
      <dgm:prSet/>
      <dgm:spPr/>
      <dgm:t>
        <a:bodyPr/>
        <a:lstStyle/>
        <a:p>
          <a:endParaRPr lang="en-US"/>
        </a:p>
      </dgm:t>
    </dgm:pt>
    <dgm:pt modelId="{0E7D107D-7A16-4219-9FFF-102787E0A8B3}" type="sibTrans" cxnId="{B3AF3090-48FC-4875-A42C-BD02A1FF3AB9}">
      <dgm:prSet/>
      <dgm:spPr/>
      <dgm:t>
        <a:bodyPr/>
        <a:lstStyle/>
        <a:p>
          <a:endParaRPr lang="en-US"/>
        </a:p>
      </dgm:t>
    </dgm:pt>
    <dgm:pt modelId="{C736C3CF-8B90-4345-B4BC-FBBAEBC6C40B}" type="pres">
      <dgm:prSet presAssocID="{8C61A310-68A9-4908-B380-B8DA1BE45C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484A11-800C-4D3C-8DC8-087429A0C722}" type="pres">
      <dgm:prSet presAssocID="{2875F53F-EA32-4D37-B408-F925FA3CBC44}" presName="boxAndChildren" presStyleCnt="0"/>
      <dgm:spPr/>
    </dgm:pt>
    <dgm:pt modelId="{7F26EC41-131E-463D-B83F-C5A42EB7D3D0}" type="pres">
      <dgm:prSet presAssocID="{2875F53F-EA32-4D37-B408-F925FA3CBC44}" presName="parentTextBox" presStyleLbl="node1" presStyleIdx="0" presStyleCnt="1" custLinFactNeighborY="-8756"/>
      <dgm:spPr/>
      <dgm:t>
        <a:bodyPr/>
        <a:lstStyle/>
        <a:p>
          <a:endParaRPr lang="en-US"/>
        </a:p>
      </dgm:t>
    </dgm:pt>
  </dgm:ptLst>
  <dgm:cxnLst>
    <dgm:cxn modelId="{4EB51F2E-7BEA-44E9-A963-6513495F7584}" type="presOf" srcId="{2875F53F-EA32-4D37-B408-F925FA3CBC44}" destId="{7F26EC41-131E-463D-B83F-C5A42EB7D3D0}" srcOrd="0" destOrd="0" presId="urn:microsoft.com/office/officeart/2005/8/layout/process4"/>
    <dgm:cxn modelId="{1F9F1319-2A1F-41D2-987E-C80989ECE1D2}" type="presOf" srcId="{8C61A310-68A9-4908-B380-B8DA1BE45C10}" destId="{C736C3CF-8B90-4345-B4BC-FBBAEBC6C40B}" srcOrd="0" destOrd="0" presId="urn:microsoft.com/office/officeart/2005/8/layout/process4"/>
    <dgm:cxn modelId="{B3AF3090-48FC-4875-A42C-BD02A1FF3AB9}" srcId="{8C61A310-68A9-4908-B380-B8DA1BE45C10}" destId="{2875F53F-EA32-4D37-B408-F925FA3CBC44}" srcOrd="0" destOrd="0" parTransId="{D641CCB6-D972-4705-9169-443FF3247CD7}" sibTransId="{0E7D107D-7A16-4219-9FFF-102787E0A8B3}"/>
    <dgm:cxn modelId="{478B565D-4BD1-41C2-8A95-E1DA6DFD4EF1}" type="presParOf" srcId="{C736C3CF-8B90-4345-B4BC-FBBAEBC6C40B}" destId="{2A484A11-800C-4D3C-8DC8-087429A0C722}" srcOrd="0" destOrd="0" presId="urn:microsoft.com/office/officeart/2005/8/layout/process4"/>
    <dgm:cxn modelId="{71CF5386-D458-4E7F-BE69-A9B624D471D1}" type="presParOf" srcId="{2A484A11-800C-4D3C-8DC8-087429A0C722}" destId="{7F26EC41-131E-463D-B83F-C5A42EB7D3D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6EC41-131E-463D-B83F-C5A42EB7D3D0}">
      <dsp:nvSpPr>
        <dsp:cNvPr id="0" name=""/>
        <dsp:cNvSpPr/>
      </dsp:nvSpPr>
      <dsp:spPr>
        <a:xfrm>
          <a:off x="0" y="0"/>
          <a:ext cx="9144000" cy="2740521"/>
        </a:xfrm>
        <a:prstGeom prst="rect">
          <a:avLst/>
        </a:prstGeom>
        <a:solidFill>
          <a:srgbClr val="608143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i="1" kern="1200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GRAD Act grants colleges and universities </a:t>
          </a:r>
          <a:r>
            <a:rPr lang="en-US" sz="3600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increased tuition authority </a:t>
          </a:r>
          <a:r>
            <a:rPr lang="en-US" sz="3600" i="1" kern="1200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and </a:t>
          </a:r>
          <a:r>
            <a:rPr lang="en-US" sz="3600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operational autonomies</a:t>
          </a:r>
          <a:r>
            <a:rPr lang="en-US" sz="3600" i="1" kern="1200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 in exchange for commitment to meet </a:t>
          </a:r>
          <a:r>
            <a:rPr lang="en-US" sz="3600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rPr>
            <a:t>clearly defined statewide performance goals.</a:t>
          </a:r>
        </a:p>
      </dsp:txBody>
      <dsp:txXfrm>
        <a:off x="0" y="0"/>
        <a:ext cx="9144000" cy="2740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857B1-D649-466A-9DD4-E22C6DD15579}" type="datetimeFigureOut">
              <a:rPr lang="en-US" smtClean="0"/>
              <a:pPr/>
              <a:t>3/15/2013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DBBB7-AE76-472E-8666-1AC7F0C1E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7896EF-4DC7-4313-AD40-42A0D0BB5490}" type="datetimeFigureOut">
              <a:rPr lang="en-US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22" tIns="45710" rIns="91422" bIns="4571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FFA8F3-635D-422A-B413-9BABA50231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911EE-77B2-4998-B178-81976527BCC1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FFA8F3-635D-422A-B413-9BABA502311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153EDA-860E-474C-A2FA-DFA23D67EC34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D1500-B61E-4FCA-9AF4-C0B8E0CC7C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4E285F-FE1B-422D-8341-FCC015531957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CF93-A2BE-4D87-B109-A85B59EA8F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9BC962-68D2-46C3-BCDF-93F81A026AAF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1F2FD-5227-41B2-AFD5-70041BAD52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7A8D90-3DAE-4817-B5EF-6166551CD8E3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6CAE7-3AD4-4C58-86AA-1794252F49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96D168-E9E2-4BBC-AA53-E3471B01D552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4F439-60D8-4E5C-93E1-119F03593D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1BA07A-59E0-4398-BB8A-63FEBBF31956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048B2-CF9F-4A46-A574-44A50605EA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DA6F3-8837-404D-9621-5ACE2BA31E82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80E11-09A7-4502-881B-39D176146A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5ACEE7-F062-4697-B452-A068A504F4B7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C6039-9EFD-4975-8AB5-41FD49B879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584CC-634B-49AF-AE31-CB32447DF1B0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2437D-1B57-4593-A84E-C7837C35F4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15F4C0-AEC8-4AB5-928F-ED99C236BF6F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31B99-011C-4C0A-86D5-1D55330061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9A2B3-7FED-4074-AC4C-71E5DA5084C5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16300-EC03-4BEC-9F38-620AC7FC4B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E50E8-F291-4691-A157-10A9113C9504}" type="datetime1">
              <a:rPr lang="en-US" smtClean="0"/>
              <a:pPr>
                <a:defRPr/>
              </a:pPr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F8A514-EEFE-4FD5-8439-0CED07C66E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ents.state.la.u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4114800" y="1066800"/>
            <a:ext cx="487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GRAD Act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LCTCS Conference </a:t>
            </a:r>
            <a:r>
              <a:rPr lang="en-US" sz="4800" dirty="0" smtClean="0">
                <a:solidFill>
                  <a:srgbClr val="0722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en-US" sz="4800" i="1" dirty="0" smtClean="0">
              <a:solidFill>
                <a:srgbClr val="608143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2400" i="1" dirty="0" smtClean="0">
              <a:solidFill>
                <a:srgbClr val="608143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r>
              <a:rPr lang="en-US" sz="3200" i="1" dirty="0" smtClean="0">
                <a:solidFill>
                  <a:srgbClr val="6081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Board of Regents</a:t>
            </a: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r>
              <a:rPr lang="en-US" sz="3200" i="1" dirty="0" smtClean="0">
                <a:solidFill>
                  <a:srgbClr val="608143"/>
                </a:solidFill>
                <a:latin typeface="+mn-lt"/>
              </a:rPr>
              <a:t>March 2013</a:t>
            </a: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3500" i="1" dirty="0" smtClean="0">
              <a:solidFill>
                <a:srgbClr val="608143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2000" i="1" dirty="0">
              <a:solidFill>
                <a:schemeClr val="folHlink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2000" i="1" dirty="0" smtClean="0">
              <a:solidFill>
                <a:schemeClr val="folHlink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2000" i="1" dirty="0" smtClean="0">
              <a:solidFill>
                <a:schemeClr val="folHlink"/>
              </a:solidFill>
              <a:latin typeface="+mn-lt"/>
            </a:endParaRPr>
          </a:p>
          <a:p>
            <a:pPr marL="342900" indent="-342900" algn="ctr">
              <a:lnSpc>
                <a:spcPct val="65000"/>
              </a:lnSpc>
              <a:spcBef>
                <a:spcPct val="20000"/>
              </a:spcBef>
              <a:defRPr/>
            </a:pPr>
            <a:endParaRPr lang="en-US" sz="2000" i="1" dirty="0" smtClean="0">
              <a:solidFill>
                <a:schemeClr val="folHlink"/>
              </a:solidFill>
              <a:latin typeface="+mn-lt"/>
            </a:endParaRPr>
          </a:p>
        </p:txBody>
      </p:sp>
      <p:pic>
        <p:nvPicPr>
          <p:cNvPr id="3" name="Picture 11" descr="C:\Documents and Settings\EArtis\Local Settings\Temporary Internet Files\Content.IE5\2XCDIHAD\MPj04423640000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1222530"/>
            <a:ext cx="4140199" cy="4731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F2C4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2437D-1B57-4593-A84E-C7837C35F4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Scoring Example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41020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pPr>
              <a:buNone/>
            </a:pPr>
            <a:r>
              <a:rPr lang="en-US" sz="2200" dirty="0" smtClean="0"/>
              <a:t>Score for Performance Objective 1: Student Success</a:t>
            </a:r>
          </a:p>
          <a:p>
            <a:endParaRPr lang="en-US" sz="22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POSSIBLE SCORE</a:t>
            </a:r>
          </a:p>
          <a:p>
            <a:pPr>
              <a:buNone/>
            </a:pPr>
            <a:r>
              <a:rPr lang="en-US" sz="2200" dirty="0" smtClean="0"/>
              <a:t>	a. 	Score value total = 11</a:t>
            </a:r>
          </a:p>
          <a:p>
            <a:pPr>
              <a:buNone/>
            </a:pPr>
            <a:r>
              <a:rPr lang="en-US" sz="2200" dirty="0" smtClean="0"/>
              <a:t>	b. 	Objective narrative (20% of a.) = 2.2</a:t>
            </a:r>
          </a:p>
          <a:p>
            <a:pPr>
              <a:buNone/>
            </a:pPr>
            <a:r>
              <a:rPr lang="en-US" sz="2200" dirty="0" smtClean="0"/>
              <a:t>	c. 	a. + b. = 13.2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ACTUAL SCORE</a:t>
            </a:r>
          </a:p>
          <a:p>
            <a:pPr>
              <a:buNone/>
            </a:pPr>
            <a:r>
              <a:rPr lang="en-US" sz="2200" dirty="0" smtClean="0"/>
              <a:t>	d. 	Score total = 9</a:t>
            </a:r>
          </a:p>
          <a:p>
            <a:pPr>
              <a:buNone/>
            </a:pPr>
            <a:r>
              <a:rPr lang="en-US" sz="2200" dirty="0" smtClean="0"/>
              <a:t>	e. 	Objective narrative score (up to b.) = 1.9</a:t>
            </a:r>
          </a:p>
          <a:p>
            <a:pPr>
              <a:buNone/>
            </a:pPr>
            <a:r>
              <a:rPr lang="en-US" sz="2200" dirty="0" smtClean="0"/>
              <a:t>	f. 	d. + e. = 10.9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PERCENT SCORE:</a:t>
            </a:r>
            <a:r>
              <a:rPr lang="en-US" sz="2200" dirty="0" smtClean="0"/>
              <a:t> Actual score(10.9)/Possible score(13.2) = 82.6= </a:t>
            </a:r>
            <a:r>
              <a:rPr lang="en-US" sz="2200" dirty="0" smtClean="0">
                <a:solidFill>
                  <a:srgbClr val="FF0000"/>
                </a:solidFill>
              </a:rPr>
              <a:t>83%</a:t>
            </a:r>
          </a:p>
          <a:p>
            <a:pPr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Scoring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831080"/>
          </a:xfrm>
          <a:ln>
            <a:solidFill>
              <a:schemeClr val="bg1"/>
            </a:solidFill>
          </a:ln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3600" i="1" u="sng" dirty="0" smtClean="0">
                <a:ea typeface="Times New Roman"/>
                <a:cs typeface="Times New Roman"/>
              </a:rPr>
              <a:t>Percent change in Completers: “Rolling it up”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When scoring completers, 2 issues arose: </a:t>
            </a:r>
          </a:p>
          <a:p>
            <a:pPr>
              <a:buNone/>
            </a:pPr>
            <a:r>
              <a:rPr lang="en-US" dirty="0" smtClean="0"/>
              <a:t>	(1) small number of awards at some levels (especially certificates, diplomas, masters and doctorates)</a:t>
            </a:r>
          </a:p>
          <a:p>
            <a:pPr>
              <a:buNone/>
            </a:pPr>
            <a:r>
              <a:rPr lang="en-US" dirty="0" smtClean="0"/>
              <a:t>	(2) wider variety of award levels at 4-year campuses compared to two-year and technical colleges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Decision was made to collapse/combine degree levels so that the potential score value for completers would be the same for two- and four-year campuses.    </a:t>
            </a:r>
            <a:endParaRPr lang="en-US" dirty="0" smtClean="0">
              <a:ea typeface="Times New Roman"/>
              <a:cs typeface="Times New Roman"/>
            </a:endParaRP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Scoring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724400"/>
          </a:xfrm>
          <a:ln>
            <a:solidFill>
              <a:schemeClr val="bg1"/>
            </a:solidFill>
          </a:ln>
        </p:spPr>
        <p:txBody>
          <a:bodyPr>
            <a:normAutofit fontScale="77500" lnSpcReduction="20000"/>
          </a:bodyPr>
          <a:lstStyle/>
          <a:p>
            <a:pPr lvl="1" algn="ctr">
              <a:buNone/>
            </a:pPr>
            <a:r>
              <a:rPr lang="en-US" sz="3600" u="sng" dirty="0" smtClean="0"/>
              <a:t>Percent change in Completers (continued)</a:t>
            </a:r>
          </a:p>
          <a:p>
            <a:pPr lvl="1" algn="ctr">
              <a:buNone/>
            </a:pPr>
            <a:endParaRPr lang="en-US" sz="2600" u="sng" dirty="0" smtClean="0"/>
          </a:p>
          <a:p>
            <a:r>
              <a:rPr lang="en-US" sz="3000" u="sng" dirty="0" smtClean="0"/>
              <a:t>2 yr colleges and technical colleges</a:t>
            </a:r>
            <a:r>
              <a:rPr lang="en-US" sz="3000" dirty="0" smtClean="0"/>
              <a:t>: (4 possible points)   </a:t>
            </a:r>
          </a:p>
          <a:p>
            <a:pPr lvl="1"/>
            <a:r>
              <a:rPr lang="en-US" sz="2600" dirty="0" smtClean="0"/>
              <a:t>&lt; Associate (certificate and diploma)	 2 points      </a:t>
            </a:r>
          </a:p>
          <a:p>
            <a:pPr lvl="1"/>
            <a:r>
              <a:rPr lang="en-US" sz="2600" dirty="0" smtClean="0"/>
              <a:t>  Associate (associate and post assoc)  2 points               </a:t>
            </a:r>
          </a:p>
          <a:p>
            <a:pPr>
              <a:buNone/>
            </a:pPr>
            <a:endParaRPr lang="en-US" sz="3000" u="sng" dirty="0" smtClean="0"/>
          </a:p>
          <a:p>
            <a:r>
              <a:rPr lang="en-US" sz="3000" u="sng" dirty="0" smtClean="0"/>
              <a:t>4 yr  and health science centers</a:t>
            </a:r>
            <a:r>
              <a:rPr lang="en-US" sz="3000" dirty="0" smtClean="0"/>
              <a:t>: (4 possible points)</a:t>
            </a:r>
          </a:p>
          <a:p>
            <a:pPr lvl="1"/>
            <a:r>
              <a:rPr lang="en-US" sz="2600" dirty="0" smtClean="0"/>
              <a:t>Undergraduate (baccalaureate and post bacc) 2 points                                  </a:t>
            </a:r>
          </a:p>
          <a:p>
            <a:pPr lvl="1"/>
            <a:r>
              <a:rPr lang="en-US" sz="2600" dirty="0" smtClean="0"/>
              <a:t>Graduate (all levels above graduate)  2 points</a:t>
            </a:r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700" i="1" dirty="0" smtClean="0"/>
              <a:t>	</a:t>
            </a:r>
          </a:p>
          <a:p>
            <a:pPr>
              <a:buNone/>
            </a:pPr>
            <a:r>
              <a:rPr lang="en-US" sz="2700" i="1" dirty="0" smtClean="0"/>
              <a:t>	</a:t>
            </a:r>
            <a:r>
              <a:rPr lang="en-US" sz="3100" i="1" dirty="0" smtClean="0"/>
              <a:t>BoR will score both ways (levels segregated and collapsed) &amp; the institution will be given the more favorable score.</a:t>
            </a:r>
            <a:endParaRPr lang="en-US" sz="3100" dirty="0" smtClean="0">
              <a:ea typeface="Times New Roman"/>
              <a:cs typeface="Times New Roman"/>
            </a:endParaRP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Passing GRAD Act 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51054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ea typeface="Times New Roman"/>
                <a:cs typeface="Times New Roman"/>
              </a:rPr>
              <a:t>Authority to raise tuition &amp; eligible for autonomies</a:t>
            </a:r>
          </a:p>
          <a:p>
            <a:r>
              <a:rPr lang="en-US" dirty="0" smtClean="0">
                <a:ea typeface="Times New Roman"/>
                <a:cs typeface="Times New Roman"/>
              </a:rPr>
              <a:t>Receive performance funding</a:t>
            </a:r>
          </a:p>
          <a:p>
            <a:pPr lvl="1">
              <a:buNone/>
            </a:pPr>
            <a:r>
              <a:rPr lang="en-US" dirty="0" smtClean="0">
                <a:solidFill>
                  <a:srgbClr val="072245"/>
                </a:solidFill>
              </a:rPr>
              <a:t>	Institutions not passing GRAD Act may be eligible to earn up 75% their performance funds by entering into GRAD Act Improvement Contract </a:t>
            </a: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7" name="Picture 16" descr="money steps &amp; c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4114800"/>
            <a:ext cx="2819400" cy="2057399"/>
          </a:xfrm>
          <a:prstGeom prst="rect">
            <a:avLst/>
          </a:prstGeom>
        </p:spPr>
      </p:pic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– What’s New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029200"/>
          </a:xfr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March 15:</a:t>
            </a:r>
            <a:r>
              <a:rPr lang="en-US" sz="2800" dirty="0" smtClean="0"/>
              <a:t> Last day for BoR data files to be submitted  </a:t>
            </a:r>
          </a:p>
          <a:p>
            <a:pPr>
              <a:buNone/>
            </a:pPr>
            <a:r>
              <a:rPr lang="en-US" sz="2800" dirty="0" smtClean="0"/>
              <a:t>	→  Requests to submit data after this deadline must be submitted for Board approval</a:t>
            </a:r>
          </a:p>
          <a:p>
            <a:r>
              <a:rPr lang="en-US" sz="2800" dirty="0" smtClean="0"/>
              <a:t>Online reporting system: BoR has pre-populated year 3 data </a:t>
            </a:r>
          </a:p>
          <a:p>
            <a:pPr>
              <a:buNone/>
            </a:pPr>
            <a:r>
              <a:rPr lang="en-US" sz="2800" dirty="0" smtClean="0"/>
              <a:t>	→ campuses should review &amp; address discrepancies </a:t>
            </a:r>
          </a:p>
          <a:p>
            <a:pPr>
              <a:buNone/>
            </a:pPr>
            <a:r>
              <a:rPr lang="en-US" sz="2800" dirty="0" smtClean="0"/>
              <a:t>	→ campuses should fill in any applicable fields that are not pre-populated</a:t>
            </a:r>
          </a:p>
          <a:p>
            <a:pPr>
              <a:buNone/>
            </a:pPr>
            <a:r>
              <a:rPr lang="en-US" sz="2800" dirty="0" smtClean="0"/>
              <a:t>	→ will be repository for GRAD Act data</a:t>
            </a:r>
          </a:p>
          <a:p>
            <a:pPr>
              <a:buNone/>
            </a:pPr>
            <a:r>
              <a:rPr lang="en-US" sz="2800" dirty="0" smtClean="0"/>
              <a:t>	→ BoR will use these data for annual report and in 6 year report to Governor &amp; Legislature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– What’s New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029200"/>
          </a:xfrm>
          <a:ln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2800" dirty="0" smtClean="0"/>
              <a:t>	</a:t>
            </a:r>
            <a:r>
              <a:rPr lang="en-US" sz="4100" dirty="0" smtClean="0"/>
              <a:t>Tracked to Targeted/New Targeted Measures	</a:t>
            </a:r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sz="3100" dirty="0" smtClean="0"/>
              <a:t>BoR held several meetings with system liaisons</a:t>
            </a:r>
          </a:p>
          <a:p>
            <a:pPr lvl="1"/>
            <a:r>
              <a:rPr lang="en-US" sz="3100" dirty="0" smtClean="0"/>
              <a:t>Goal was to respond to GRAD Act Agreement which states that consideration be given to converting applicable tracked measures to targeted measures after year 2</a:t>
            </a:r>
          </a:p>
          <a:p>
            <a:pPr lvl="1"/>
            <a:r>
              <a:rPr lang="en-US" sz="3100" dirty="0" smtClean="0"/>
              <a:t>Institutions were required to select a minimum of ONE new targeted measure for each of the 4 objectives</a:t>
            </a:r>
          </a:p>
          <a:p>
            <a:pPr lvl="1"/>
            <a:r>
              <a:rPr lang="en-US" sz="3100" dirty="0" smtClean="0"/>
              <a:t>Late 2012/early 2013: Board approves new targeted measures, targets &amp; end of agreement benchmarks </a:t>
            </a:r>
          </a:p>
          <a:p>
            <a:pPr>
              <a:buNone/>
            </a:pPr>
            <a:endParaRPr lang="en-US" sz="2700" dirty="0" smtClean="0"/>
          </a:p>
          <a:p>
            <a:pPr>
              <a:buNone/>
            </a:pPr>
            <a:r>
              <a:rPr lang="en-US" sz="2700" dirty="0" smtClean="0"/>
              <a:t>		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– Points to Remember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006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ALWAYS</a:t>
            </a:r>
            <a:r>
              <a:rPr lang="en-US" dirty="0" smtClean="0"/>
              <a:t> refer to Attachments A &amp; B when compiling data and preparing the annual report.</a:t>
            </a:r>
          </a:p>
          <a:p>
            <a:r>
              <a:rPr lang="en-US" dirty="0" smtClean="0"/>
              <a:t>For narratives, report on activities/outcomes that </a:t>
            </a:r>
            <a:r>
              <a:rPr lang="en-US" i="1" u="sng" dirty="0" smtClean="0"/>
              <a:t> occurred during the reporting year</a:t>
            </a:r>
            <a:r>
              <a:rPr lang="en-US" dirty="0" smtClean="0"/>
              <a:t> in support of the Elements in the Performance Objective – refer to suggested items in Attachment B.</a:t>
            </a:r>
            <a:endParaRPr lang="en-US" i="1" u="sng" dirty="0" smtClean="0"/>
          </a:p>
          <a:p>
            <a:r>
              <a:rPr lang="en-US" dirty="0" smtClean="0"/>
              <a:t>If you have a question, don’t guess – ASK!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 smtClean="0">
                <a:hlinkClick r:id="rId3"/>
              </a:rPr>
              <a:t>www.regents.state.la.us</a:t>
            </a: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LeAnn Detillier</a:t>
            </a:r>
            <a:r>
              <a:rPr lang="en-US" sz="2400" dirty="0" smtClean="0"/>
              <a:t>, Assistant Commissioner </a:t>
            </a:r>
          </a:p>
          <a:p>
            <a:pPr algn="ctr">
              <a:buNone/>
            </a:pPr>
            <a:r>
              <a:rPr lang="en-US" sz="2400" dirty="0" smtClean="0"/>
              <a:t>for Program Administration</a:t>
            </a:r>
          </a:p>
          <a:p>
            <a:pPr algn="ctr">
              <a:buNone/>
            </a:pPr>
            <a:r>
              <a:rPr lang="en-US" sz="2000" u="sng" dirty="0" smtClean="0"/>
              <a:t>leann.detillier@la.gov </a:t>
            </a:r>
            <a:r>
              <a:rPr lang="en-US" sz="2000" dirty="0" smtClean="0"/>
              <a:t> *  (225) 342-4253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99892"/>
            <a:ext cx="2133600" cy="365125"/>
          </a:xfrm>
        </p:spPr>
        <p:txBody>
          <a:bodyPr/>
          <a:lstStyle/>
          <a:p>
            <a:pPr>
              <a:defRPr/>
            </a:pPr>
            <a:fld id="{8C86CAE7-3AD4-4C58-86AA-1794252F49A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286000"/>
            <a:ext cx="50291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Objectives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114800"/>
          </a:xfrm>
          <a:ln>
            <a:solidFill>
              <a:schemeClr val="bg1"/>
            </a:solidFill>
          </a:ln>
        </p:spPr>
        <p:txBody>
          <a:bodyPr tIns="0" bIns="822960" anchor="ctr">
            <a:normAutofit/>
          </a:bodyPr>
          <a:lstStyle/>
          <a:p>
            <a:r>
              <a:rPr lang="en-US" dirty="0" smtClean="0">
                <a:ea typeface="Times New Roman"/>
                <a:cs typeface="Times New Roman"/>
              </a:rPr>
              <a:t>Importance of Attachments A &amp; B</a:t>
            </a:r>
          </a:p>
          <a:p>
            <a:r>
              <a:rPr lang="en-US" dirty="0" smtClean="0">
                <a:ea typeface="Times New Roman"/>
                <a:cs typeface="Times New Roman"/>
              </a:rPr>
              <a:t>Annual Report format</a:t>
            </a:r>
          </a:p>
          <a:p>
            <a:r>
              <a:rPr lang="en-US" dirty="0" smtClean="0">
                <a:ea typeface="Times New Roman"/>
                <a:cs typeface="Times New Roman"/>
              </a:rPr>
              <a:t>GRAD Act scoring overview</a:t>
            </a:r>
          </a:p>
          <a:p>
            <a:r>
              <a:rPr lang="en-US" dirty="0" smtClean="0">
                <a:ea typeface="Times New Roman"/>
                <a:cs typeface="Times New Roman"/>
              </a:rPr>
              <a:t>What’s new for year 3</a:t>
            </a:r>
          </a:p>
          <a:p>
            <a:r>
              <a:rPr lang="en-US" dirty="0" smtClean="0">
                <a:ea typeface="Calibri"/>
                <a:cs typeface="Times New Roman"/>
              </a:rPr>
              <a:t> Q &amp; A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pic>
        <p:nvPicPr>
          <p:cNvPr id="1027" name="Picture 3" descr="C:\Users\leann.detillier\AppData\Local\Microsoft\Windows\Temporary Internet Files\Content.IE5\SOUQQHWX\MC910217453[1].w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410200" y="3124200"/>
            <a:ext cx="35814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graduates divers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4813339"/>
            <a:ext cx="3124200" cy="1457325"/>
          </a:xfrm>
          <a:prstGeom prst="rect">
            <a:avLst/>
          </a:prstGeom>
        </p:spPr>
      </p:pic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926383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2000" dirty="0">
                <a:solidFill>
                  <a:srgbClr val="920000"/>
                </a:solidFill>
                <a:latin typeface="Calibri" pitchFamily="34" charset="0"/>
              </a:rPr>
              <a:t/>
            </a:r>
            <a:br>
              <a:rPr lang="en-US" sz="2000" dirty="0">
                <a:solidFill>
                  <a:srgbClr val="920000"/>
                </a:solidFill>
                <a:latin typeface="Calibri" pitchFamily="34" charset="0"/>
              </a:rPr>
            </a:br>
            <a:endParaRPr lang="en-US" dirty="0">
              <a:solidFill>
                <a:srgbClr val="92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99892"/>
            <a:ext cx="2133600" cy="365125"/>
          </a:xfrm>
        </p:spPr>
        <p:txBody>
          <a:bodyPr/>
          <a:lstStyle/>
          <a:p>
            <a:pPr>
              <a:defRPr/>
            </a:pPr>
            <a:fld id="{8C86CAE7-3AD4-4C58-86AA-1794252F49A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219200"/>
            <a:ext cx="9099656" cy="586650"/>
          </a:xfrm>
          <a:prstGeom prst="rect">
            <a:avLst/>
          </a:prstGeom>
          <a:noFill/>
        </p:spPr>
        <p:txBody>
          <a:bodyPr wrap="square" lIns="93296" tIns="46648" rIns="93296" bIns="46648" rtlCol="0">
            <a:spAutoFit/>
          </a:bodyPr>
          <a:lstStyle/>
          <a:p>
            <a:pPr algn="ctr"/>
            <a:r>
              <a:rPr lang="en-US" sz="3200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ranting </a:t>
            </a:r>
            <a:r>
              <a:rPr lang="en-US" sz="3200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esources and </a:t>
            </a:r>
            <a:r>
              <a:rPr lang="en-US" sz="3200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utonomy for </a:t>
            </a:r>
            <a:r>
              <a:rPr lang="en-US" sz="3200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iplomas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1905000"/>
          <a:ext cx="9144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F2C4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" y="457200"/>
            <a:ext cx="8991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72245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LA GRAD Act </a:t>
            </a:r>
            <a:endParaRPr lang="en-US" sz="4400" dirty="0">
              <a:solidFill>
                <a:srgbClr val="07224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9" name="Group 11"/>
          <p:cNvGraphicFramePr>
            <a:graphicFrameLocks noGrp="1"/>
          </p:cNvGraphicFramePr>
          <p:nvPr/>
        </p:nvGraphicFramePr>
        <p:xfrm>
          <a:off x="990600" y="1447800"/>
          <a:ext cx="7772400" cy="4419601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1167121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Student Success</a:t>
                      </a:r>
                    </a:p>
                  </a:txBody>
                  <a:tcPr marL="93303" marR="93303" marT="46649" marB="4664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143"/>
                    </a:solidFill>
                  </a:tcPr>
                </a:tc>
              </a:tr>
              <a:tr h="972601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2.  Articulation and Transfer</a:t>
                      </a:r>
                    </a:p>
                  </a:txBody>
                  <a:tcPr marL="93303" marR="93303" marT="46649" marB="46649"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64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3.  Workforce and Economic Development</a:t>
                      </a:r>
                    </a:p>
                  </a:txBody>
                  <a:tcPr marL="93303" marR="93303" marT="46649" marB="4664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143"/>
                    </a:solidFill>
                  </a:tcPr>
                </a:tc>
              </a:tr>
              <a:tr h="9158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4.  Institutional Efficiency and Accountability</a:t>
                      </a:r>
                    </a:p>
                  </a:txBody>
                  <a:tcPr marL="93303" marR="93303" marT="46649" marB="4664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F2C4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457200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LA GRAD Act Performance Objectives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2437D-1B57-4593-A84E-C7837C35F495}" type="slidenum">
              <a:rPr lang="en-US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duates - tossing cap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4182763"/>
            <a:ext cx="3809999" cy="2141837"/>
          </a:xfrm>
          <a:prstGeom prst="rect">
            <a:avLst/>
          </a:prstGeom>
        </p:spPr>
      </p:pic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Measures</a:t>
            </a:r>
          </a:p>
        </p:txBody>
      </p:sp>
      <p:sp>
        <p:nvSpPr>
          <p:cNvPr id="9220" name="Content Placeholder 5"/>
          <p:cNvSpPr>
            <a:spLocks noGrp="1"/>
          </p:cNvSpPr>
          <p:nvPr>
            <p:ph idx="1"/>
          </p:nvPr>
        </p:nvSpPr>
        <p:spPr>
          <a:xfrm>
            <a:off x="0" y="1295400"/>
            <a:ext cx="8458200" cy="45720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For each of the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four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performance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objectives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, there are performance elements &amp; measures.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GRAD Act measures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Vary by institutions’ specific role, scope &amp; mission.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Institutions compete against themselves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Meet established  targets </a:t>
            </a:r>
            <a:r>
              <a:rPr lang="en-US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Improvement  over previous years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There are three categories of measures:</a:t>
            </a:r>
          </a:p>
          <a:p>
            <a:pPr lvl="2" eaLnBrk="1" hangingPunct="1"/>
            <a:r>
              <a:rPr lang="en-US" b="1" i="1" dirty="0" smtClean="0">
                <a:latin typeface="Arial" pitchFamily="34" charset="0"/>
                <a:cs typeface="Arial" pitchFamily="34" charset="0"/>
              </a:rPr>
              <a:t>DESCRIPTIVE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2" eaLnBrk="1" hangingPunct="1"/>
            <a:r>
              <a:rPr lang="en-US" b="1" i="1" dirty="0" smtClean="0">
                <a:latin typeface="Arial" pitchFamily="34" charset="0"/>
                <a:cs typeface="Arial" pitchFamily="34" charset="0"/>
              </a:rPr>
              <a:t>TRACKED</a:t>
            </a:r>
          </a:p>
          <a:p>
            <a:pPr lvl="2" eaLnBrk="1" hangingPunct="1"/>
            <a:r>
              <a:rPr lang="en-US" b="1" i="1" dirty="0" smtClean="0">
                <a:latin typeface="Arial" pitchFamily="34" charset="0"/>
                <a:cs typeface="Arial" pitchFamily="34" charset="0"/>
              </a:rPr>
              <a:t>TARGETED </a:t>
            </a: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914100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49629" y="579120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Performance Objectives</a:t>
            </a:r>
          </a:p>
          <a:p>
            <a:pPr algn="ctr"/>
            <a:endParaRPr lang="en-US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447086" y="5767626"/>
            <a:ext cx="11464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Elements</a:t>
            </a:r>
          </a:p>
          <a:p>
            <a:pPr algn="ctr"/>
            <a:endParaRPr lang="en-US" sz="1400" i="1" dirty="0" smtClean="0"/>
          </a:p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97575" y="5816025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Measures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52400" y="4267200"/>
            <a:ext cx="1828800" cy="1600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14800" y="2057400"/>
            <a:ext cx="3581400" cy="3810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2"/>
          <p:cNvSpPr/>
          <p:nvPr/>
        </p:nvSpPr>
        <p:spPr>
          <a:xfrm>
            <a:off x="3200400" y="2286000"/>
            <a:ext cx="155448" cy="11430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>
          <a:xfrm>
            <a:off x="3355848" y="2857500"/>
            <a:ext cx="2054352" cy="3009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Performance Measures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400800" y="2179820"/>
            <a:ext cx="1219200" cy="152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562600" y="2330970"/>
            <a:ext cx="685800" cy="152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010400" y="2514600"/>
            <a:ext cx="609600" cy="152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23" grpId="0" animBg="1"/>
      <p:bldP spid="12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Annual Report Format</a:t>
            </a:r>
          </a:p>
        </p:txBody>
      </p:sp>
      <p:sp>
        <p:nvSpPr>
          <p:cNvPr id="9220" name="Content Placeholder 5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257800"/>
          </a:xfrm>
        </p:spPr>
        <p:txBody>
          <a:bodyPr>
            <a:normAutofit fontScale="55000" lnSpcReduction="20000"/>
          </a:bodyPr>
          <a:lstStyle/>
          <a:p>
            <a:pPr lvl="1" algn="ctr" eaLnBrk="1" hangingPunct="1">
              <a:buNone/>
            </a:pPr>
            <a:r>
              <a:rPr lang="en-US" sz="4400" i="1" dirty="0" smtClean="0">
                <a:cs typeface="Arial" pitchFamily="34" charset="0"/>
              </a:rPr>
              <a:t>Annual reports are submitted to the BoR through the system office in both hard &amp; electronic copy.</a:t>
            </a:r>
          </a:p>
          <a:p>
            <a:pPr lvl="1" algn="ctr" eaLnBrk="1" hangingPunct="1">
              <a:buNone/>
            </a:pPr>
            <a:r>
              <a:rPr lang="en-US" sz="4900" b="1" u="sng" dirty="0" smtClean="0">
                <a:cs typeface="Arial" pitchFamily="34" charset="0"/>
              </a:rPr>
              <a:t>Report Format</a:t>
            </a:r>
            <a:endParaRPr lang="en-US" sz="4900" i="1" dirty="0" smtClean="0">
              <a:cs typeface="Arial" pitchFamily="34" charset="0"/>
            </a:endParaRPr>
          </a:p>
          <a:p>
            <a:pPr lvl="1" eaLnBrk="1" hangingPunct="1">
              <a:buNone/>
            </a:pPr>
            <a:endParaRPr lang="en-US" sz="3100" i="1" dirty="0" smtClean="0">
              <a:cs typeface="Arial" pitchFamily="34" charset="0"/>
            </a:endParaRPr>
          </a:p>
          <a:p>
            <a:pPr marL="914400" lvl="1" indent="-457200" eaLnBrk="1" hangingPunct="1">
              <a:buAutoNum type="arabicParenBoth"/>
            </a:pPr>
            <a:r>
              <a:rPr lang="en-US" sz="4400" b="1" i="1" u="sng" dirty="0" smtClean="0">
                <a:cs typeface="Arial" pitchFamily="34" charset="0"/>
              </a:rPr>
              <a:t>COVER LETTER</a:t>
            </a:r>
            <a:r>
              <a:rPr lang="en-US" sz="4400" i="1" dirty="0" smtClean="0">
                <a:cs typeface="Arial" pitchFamily="34" charset="0"/>
              </a:rPr>
              <a:t> from the institution head, including identification of point of contact for the report</a:t>
            </a:r>
          </a:p>
          <a:p>
            <a:pPr marL="914400" lvl="1" indent="-457200" eaLnBrk="1" hangingPunct="1">
              <a:buAutoNum type="arabicParenBoth"/>
            </a:pPr>
            <a:r>
              <a:rPr lang="en-US" sz="4400" b="1" i="1" u="sng" dirty="0" smtClean="0">
                <a:cs typeface="Arial" pitchFamily="34" charset="0"/>
              </a:rPr>
              <a:t>NARRATIVES</a:t>
            </a:r>
            <a:r>
              <a:rPr lang="en-US" sz="4400" i="1" dirty="0" smtClean="0">
                <a:cs typeface="Arial" pitchFamily="34" charset="0"/>
              </a:rPr>
              <a:t> should be titled with specific Performance Objective.  Narratives MAY incorporate data but WILL NOT be considered official submission of targeted data. </a:t>
            </a:r>
            <a:r>
              <a:rPr lang="en-US" sz="4400" i="1" dirty="0" smtClean="0">
                <a:solidFill>
                  <a:srgbClr val="FF0000"/>
                </a:solidFill>
                <a:cs typeface="Arial" pitchFamily="34" charset="0"/>
              </a:rPr>
              <a:t>NOTE: points may deducted for exceeding maximum number of pages.</a:t>
            </a:r>
          </a:p>
          <a:p>
            <a:pPr marL="914400" lvl="1" indent="-457200" eaLnBrk="1" hangingPunct="1">
              <a:buAutoNum type="arabicParenBoth"/>
            </a:pPr>
            <a:r>
              <a:rPr lang="en-US" sz="4400" b="1" i="1" u="sng" dirty="0" smtClean="0">
                <a:cs typeface="Arial" pitchFamily="34" charset="0"/>
              </a:rPr>
              <a:t>DATA</a:t>
            </a:r>
            <a:r>
              <a:rPr lang="en-US" sz="4400" b="1" i="1" dirty="0" smtClean="0">
                <a:cs typeface="Arial" pitchFamily="34" charset="0"/>
              </a:rPr>
              <a:t> </a:t>
            </a:r>
            <a:r>
              <a:rPr lang="en-US" sz="4400" i="1" dirty="0" smtClean="0">
                <a:cs typeface="Arial" pitchFamily="34" charset="0"/>
              </a:rPr>
              <a:t>for the Measures will be submitted via the BoR GRAD Act Online Reporting System, except where noted.  Some data will be preloaded by BoR into the system. Institutions must submit a printed copy of their data with their annual report.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z="16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Annual Review Timeline</a:t>
            </a:r>
          </a:p>
        </p:txBody>
      </p:sp>
      <p:sp>
        <p:nvSpPr>
          <p:cNvPr id="9220" name="Content Placeholder 5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April: </a:t>
            </a:r>
            <a:r>
              <a:rPr lang="en-US" sz="2800" dirty="0" smtClean="0"/>
              <a:t>Institutions submit annual reports to their Management Boards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May 1: </a:t>
            </a:r>
            <a:r>
              <a:rPr lang="en-US" sz="2800" dirty="0" smtClean="0"/>
              <a:t>Mgt Boards certify/verify reports &amp; submit to BoR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May/June:</a:t>
            </a:r>
            <a:r>
              <a:rPr lang="en-US" sz="2800" dirty="0" smtClean="0"/>
              <a:t> Regent’s staff completes scoring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June:</a:t>
            </a:r>
            <a:r>
              <a:rPr lang="en-US" sz="2800" dirty="0" smtClean="0"/>
              <a:t> Preliminary designation at least 20 days prior to BoR Meeting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June:</a:t>
            </a:r>
            <a:r>
              <a:rPr lang="en-US" sz="2800" dirty="0" smtClean="0"/>
              <a:t> Institution has up to 10 days prior to BoR meeting to respond to preliminary designation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June 26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/27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Final status determination after formal board review and action during BoR meeting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July 15: </a:t>
            </a:r>
            <a:r>
              <a:rPr lang="en-US" sz="2800" dirty="0" smtClean="0"/>
              <a:t>BoR submits Annual Report to Governor &amp; Legislature</a:t>
            </a:r>
          </a:p>
          <a:p>
            <a:endParaRPr lang="en-US" sz="2800" dirty="0" smtClean="0"/>
          </a:p>
          <a:p>
            <a:pPr lvl="1" eaLnBrk="1" hangingPunct="1">
              <a:buFont typeface="Wingdings" pitchFamily="2" charset="2"/>
              <a:buChar char="§"/>
            </a:pPr>
            <a:endParaRPr lang="en-US" sz="16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 Act Scoring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72440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>
                <a:ea typeface="Times New Roman"/>
                <a:cs typeface="Times New Roman"/>
              </a:rPr>
              <a:t>A score is given for each applicable criterion.  </a:t>
            </a:r>
          </a:p>
          <a:p>
            <a:pPr algn="ctr">
              <a:buNone/>
            </a:pPr>
            <a:r>
              <a:rPr lang="en-US" sz="3000" u="sng" dirty="0" smtClean="0">
                <a:ea typeface="Times New Roman"/>
                <a:cs typeface="Times New Roman"/>
              </a:rPr>
              <a:t>Points are assigned as follows:</a:t>
            </a:r>
          </a:p>
          <a:p>
            <a:pPr lvl="1"/>
            <a:r>
              <a:rPr lang="en-US" sz="2300" b="1" i="1" dirty="0" smtClean="0"/>
              <a:t>Targeted measures</a:t>
            </a:r>
            <a:r>
              <a:rPr lang="en-US" sz="2300" dirty="0" smtClean="0"/>
              <a:t>: worth </a:t>
            </a:r>
            <a:r>
              <a:rPr lang="en-US" sz="2300" b="1" dirty="0" smtClean="0"/>
              <a:t>2 </a:t>
            </a:r>
            <a:r>
              <a:rPr lang="en-US" sz="2300" dirty="0" smtClean="0"/>
              <a:t>points if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300" dirty="0" smtClean="0"/>
              <a:t>target has been met 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300" dirty="0" smtClean="0"/>
              <a:t>target met within allowable tolerance OR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300" dirty="0" smtClean="0"/>
              <a:t>if institution has shown progress in measure when comparing most recent 2 yr avg to the prior 3 yr average (this requires institution to submit 5 years of data)</a:t>
            </a:r>
          </a:p>
          <a:p>
            <a:pPr lvl="1"/>
            <a:r>
              <a:rPr lang="en-US" sz="2300" dirty="0" smtClean="0"/>
              <a:t> </a:t>
            </a:r>
            <a:r>
              <a:rPr lang="en-US" sz="2300" b="1" i="1" dirty="0" smtClean="0"/>
              <a:t>Tracked &amp; Descriptive measures: </a:t>
            </a:r>
            <a:r>
              <a:rPr lang="en-US" sz="2300" dirty="0" smtClean="0"/>
              <a:t>worth 1 point if required data are reported.</a:t>
            </a:r>
          </a:p>
          <a:p>
            <a:pPr lvl="1"/>
            <a:r>
              <a:rPr lang="en-US" sz="2300" b="1" i="1" dirty="0" smtClean="0"/>
              <a:t>Narratives for each performance objective</a:t>
            </a:r>
            <a:r>
              <a:rPr lang="en-US" sz="2300" dirty="0" smtClean="0"/>
              <a:t>: worth up to 20% of total possible points in each performance objective. </a:t>
            </a:r>
            <a:endParaRPr lang="en-US" sz="2000" dirty="0"/>
          </a:p>
        </p:txBody>
      </p:sp>
      <p:sp>
        <p:nvSpPr>
          <p:cNvPr id="205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E609C2-233B-4CF6-94DD-09AD01A01DE1}" type="slidenum">
              <a:rPr 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8" name="TextBox 7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7056</TotalTime>
  <Words>668</Words>
  <Application>Microsoft Office PowerPoint</Application>
  <PresentationFormat>On-screen Show (4:3)</PresentationFormat>
  <Paragraphs>173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Today’s Objectives</vt:lpstr>
      <vt:lpstr> </vt:lpstr>
      <vt:lpstr>Slide 4</vt:lpstr>
      <vt:lpstr>GRAD Act Measures</vt:lpstr>
      <vt:lpstr>GRAD Act Performance Measures</vt:lpstr>
      <vt:lpstr>GRAD Act Annual Report Format</vt:lpstr>
      <vt:lpstr>GRAD Act Annual Review Timeline</vt:lpstr>
      <vt:lpstr>GRAD Act Scoring</vt:lpstr>
      <vt:lpstr>GRAD Act Scoring Example</vt:lpstr>
      <vt:lpstr>GRAD Act Scoring</vt:lpstr>
      <vt:lpstr>GRAD Act Scoring</vt:lpstr>
      <vt:lpstr> Passing GRAD Act </vt:lpstr>
      <vt:lpstr>GRAD Act – What’s New</vt:lpstr>
      <vt:lpstr>GRAD Act – What’s New</vt:lpstr>
      <vt:lpstr>GRAD Act – Points to Remember</vt:lpstr>
      <vt:lpstr>For more information……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Governor Jindal Announces LA GRAD Act</dc:title>
  <dc:creator>Sharon Southall</dc:creator>
  <cp:lastModifiedBy>kristy.labello</cp:lastModifiedBy>
  <cp:revision>662</cp:revision>
  <dcterms:created xsi:type="dcterms:W3CDTF">2010-03-05T15:55:37Z</dcterms:created>
  <dcterms:modified xsi:type="dcterms:W3CDTF">2013-03-15T14:45:36Z</dcterms:modified>
</cp:coreProperties>
</file>